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702" r:id="rId3"/>
    <p:sldId id="703" r:id="rId4"/>
    <p:sldId id="592" r:id="rId5"/>
    <p:sldId id="723" r:id="rId6"/>
    <p:sldId id="727" r:id="rId7"/>
    <p:sldId id="728" r:id="rId8"/>
    <p:sldId id="729" r:id="rId9"/>
    <p:sldId id="730" r:id="rId10"/>
    <p:sldId id="731" r:id="rId11"/>
    <p:sldId id="608" r:id="rId12"/>
    <p:sldId id="559" r:id="rId13"/>
    <p:sldId id="732" r:id="rId14"/>
    <p:sldId id="673" r:id="rId15"/>
    <p:sldId id="733" r:id="rId16"/>
    <p:sldId id="734" r:id="rId17"/>
    <p:sldId id="640" r:id="rId18"/>
    <p:sldId id="736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0B34"/>
    <a:srgbClr val="E5A8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2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86" y="5744936"/>
            <a:ext cx="4229100" cy="952500"/>
          </a:xfrm>
          <a:prstGeom prst="rect">
            <a:avLst/>
          </a:prstGeom>
        </p:spPr>
      </p:pic>
      <p:sp>
        <p:nvSpPr>
          <p:cNvPr id="8" name="Retângulo 7"/>
          <p:cNvSpPr/>
          <p:nvPr userDrawn="1"/>
        </p:nvSpPr>
        <p:spPr>
          <a:xfrm>
            <a:off x="1571625" y="-1"/>
            <a:ext cx="9048751" cy="65315"/>
          </a:xfrm>
          <a:prstGeom prst="rect">
            <a:avLst/>
          </a:prstGeom>
          <a:solidFill>
            <a:srgbClr val="E5A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558925" y="734788"/>
            <a:ext cx="907415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18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62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86" y="5744936"/>
            <a:ext cx="4229100" cy="952500"/>
          </a:xfrm>
          <a:prstGeom prst="rect">
            <a:avLst/>
          </a:prstGeom>
        </p:spPr>
      </p:pic>
      <p:sp>
        <p:nvSpPr>
          <p:cNvPr id="8" name="Retângulo 7"/>
          <p:cNvSpPr/>
          <p:nvPr userDrawn="1"/>
        </p:nvSpPr>
        <p:spPr>
          <a:xfrm>
            <a:off x="1571625" y="-1"/>
            <a:ext cx="9048751" cy="65315"/>
          </a:xfrm>
          <a:prstGeom prst="rect">
            <a:avLst/>
          </a:prstGeom>
          <a:solidFill>
            <a:srgbClr val="E5A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558925" y="734788"/>
            <a:ext cx="907415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25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86" y="5744936"/>
            <a:ext cx="4229100" cy="952500"/>
          </a:xfrm>
          <a:prstGeom prst="rect">
            <a:avLst/>
          </a:prstGeom>
        </p:spPr>
      </p:pic>
      <p:sp>
        <p:nvSpPr>
          <p:cNvPr id="8" name="Retângulo 7"/>
          <p:cNvSpPr/>
          <p:nvPr userDrawn="1"/>
        </p:nvSpPr>
        <p:spPr>
          <a:xfrm>
            <a:off x="1571625" y="-1"/>
            <a:ext cx="9048751" cy="65315"/>
          </a:xfrm>
          <a:prstGeom prst="rect">
            <a:avLst/>
          </a:prstGeom>
          <a:solidFill>
            <a:srgbClr val="E5A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558925" y="734788"/>
            <a:ext cx="907415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95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04" userDrawn="1">
          <p15:clr>
            <a:srgbClr val="F26B43"/>
          </p15:clr>
        </p15:guide>
        <p15:guide id="2" pos="6698" userDrawn="1">
          <p15:clr>
            <a:srgbClr val="F26B43"/>
          </p15:clr>
        </p15:guide>
        <p15:guide id="3" pos="98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585" y="477797"/>
            <a:ext cx="3657561" cy="162195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326627" y="5660714"/>
            <a:ext cx="7092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dirty="0" smtClean="0">
                <a:solidFill>
                  <a:schemeClr val="bg1"/>
                </a:solidFill>
                <a:ea typeface="Adobe Myungjo Std M" panose="02020600000000000000" pitchFamily="18" charset="-128"/>
              </a:rPr>
              <a:t>Curitiba-PR</a:t>
            </a:r>
          </a:p>
          <a:p>
            <a:pPr algn="ctr"/>
            <a:r>
              <a:rPr lang="pt-BR" sz="2400" b="1" i="1" dirty="0" smtClean="0">
                <a:solidFill>
                  <a:schemeClr val="bg1"/>
                </a:solidFill>
                <a:ea typeface="Adobe Myungjo Std M" panose="02020600000000000000" pitchFamily="18" charset="-128"/>
              </a:rPr>
              <a:t>Leonardo Ziccarelli Rodrigues</a:t>
            </a:r>
            <a:endParaRPr lang="pt-BR" sz="2400" b="1" i="1" dirty="0">
              <a:solidFill>
                <a:schemeClr val="bg1"/>
              </a:solidFill>
              <a:ea typeface="Adobe Myungjo Std M" panose="02020600000000000000" pitchFamily="18" charset="-128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FEDD7681-FA78-4BE1-8ABA-01F2E5F96410}"/>
              </a:ext>
            </a:extLst>
          </p:cNvPr>
          <p:cNvSpPr txBox="1"/>
          <p:nvPr/>
        </p:nvSpPr>
        <p:spPr>
          <a:xfrm>
            <a:off x="1922318" y="2201648"/>
            <a:ext cx="83958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solidFill>
                  <a:schemeClr val="bg1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REFORMA </a:t>
            </a:r>
            <a:r>
              <a:rPr lang="pt-BR" sz="3600" dirty="0">
                <a:solidFill>
                  <a:schemeClr val="bg1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DA </a:t>
            </a:r>
            <a:r>
              <a:rPr lang="pt-BR" sz="3600" dirty="0" smtClean="0">
                <a:solidFill>
                  <a:schemeClr val="bg1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PREVIDÊNCIA</a:t>
            </a:r>
          </a:p>
          <a:p>
            <a:pPr algn="ctr"/>
            <a:r>
              <a:rPr lang="pt-BR" sz="3600" b="1" dirty="0" smtClean="0">
                <a:solidFill>
                  <a:schemeClr val="bg1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PEC 006/2019</a:t>
            </a:r>
          </a:p>
          <a:p>
            <a:pPr algn="ctr"/>
            <a:r>
              <a:rPr lang="pt-BR" sz="3600" dirty="0" smtClean="0">
                <a:solidFill>
                  <a:schemeClr val="bg1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“</a:t>
            </a:r>
            <a:r>
              <a:rPr lang="pt-BR" sz="3600" i="1" dirty="0" smtClean="0">
                <a:solidFill>
                  <a:schemeClr val="bg1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Como fica a sua aposentadoria?”</a:t>
            </a:r>
          </a:p>
          <a:p>
            <a:pPr algn="ctr"/>
            <a:endParaRPr lang="pt-BR" sz="3600" dirty="0">
              <a:solidFill>
                <a:schemeClr val="bg1"/>
              </a:solidFill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  <a:p>
            <a:pPr algn="ctr"/>
            <a:r>
              <a:rPr lang="pt-BR" sz="3600" dirty="0" smtClean="0">
                <a:solidFill>
                  <a:schemeClr val="bg1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Tribunal de Conta do Estado do Paran</a:t>
            </a:r>
            <a:r>
              <a:rPr lang="pt-BR" sz="3600" dirty="0">
                <a:solidFill>
                  <a:schemeClr val="bg1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á</a:t>
            </a:r>
          </a:p>
        </p:txBody>
      </p:sp>
    </p:spTree>
    <p:extLst>
      <p:ext uri="{BB962C8B-B14F-4D97-AF65-F5344CB8AC3E}">
        <p14:creationId xmlns:p14="http://schemas.microsoft.com/office/powerpoint/2010/main" val="4199324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44337" y="108899"/>
            <a:ext cx="9320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ea typeface="Adobe Myungjo Std M" panose="02020600000000000000" pitchFamily="18" charset="-128"/>
              </a:rPr>
              <a:t>Exemplo </a:t>
            </a:r>
            <a:r>
              <a:rPr lang="pt-BR" sz="3200" dirty="0" smtClean="0">
                <a:ea typeface="Adobe Myungjo Std M" panose="02020600000000000000" pitchFamily="18" charset="-128"/>
              </a:rPr>
              <a:t>de </a:t>
            </a:r>
            <a:r>
              <a:rPr lang="pt-BR" sz="3200" dirty="0">
                <a:ea typeface="Adobe Myungjo Std M" panose="02020600000000000000" pitchFamily="18" charset="-128"/>
              </a:rPr>
              <a:t>cálculo de aposentadoria </a:t>
            </a:r>
            <a:r>
              <a:rPr lang="pt-BR" sz="3200" dirty="0" smtClean="0">
                <a:ea typeface="Adobe Myungjo Std M" panose="02020600000000000000" pitchFamily="18" charset="-128"/>
              </a:rPr>
              <a:t>no atual RPPS</a:t>
            </a:r>
            <a:endParaRPr lang="pt-BR" sz="3200" dirty="0">
              <a:ea typeface="Adobe Myungjo Std M" panose="02020600000000000000" pitchFamily="18" charset="-128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4627" y="700601"/>
            <a:ext cx="1113798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ea typeface="Adobe Myungjo Std M" panose="02020600000000000000" pitchFamily="18" charset="-128"/>
              </a:rPr>
              <a:t>Hipótese: </a:t>
            </a:r>
            <a:r>
              <a:rPr lang="pt-BR" sz="2400" b="1" dirty="0" smtClean="0">
                <a:ea typeface="Adobe Myungjo Std M" panose="02020600000000000000" pitchFamily="18" charset="-128"/>
              </a:rPr>
              <a:t>Servidor</a:t>
            </a:r>
            <a:r>
              <a:rPr lang="pt-BR" sz="2400" b="1" u="sng" dirty="0" smtClean="0">
                <a:ea typeface="Adobe Myungjo Std M" panose="02020600000000000000" pitchFamily="18" charset="-128"/>
              </a:rPr>
              <a:t>a</a:t>
            </a:r>
            <a:r>
              <a:rPr lang="pt-BR" sz="2400" b="1" dirty="0" smtClean="0">
                <a:ea typeface="Adobe Myungjo Std M" panose="02020600000000000000" pitchFamily="18" charset="-128"/>
              </a:rPr>
              <a:t> </a:t>
            </a:r>
            <a:r>
              <a:rPr lang="pt-BR" sz="2400" dirty="0" smtClean="0">
                <a:ea typeface="Adobe Myungjo Std M" panose="02020600000000000000" pitchFamily="18" charset="-128"/>
              </a:rPr>
              <a:t>de </a:t>
            </a:r>
            <a:r>
              <a:rPr lang="pt-BR" sz="2400" b="1" u="sng" dirty="0" smtClean="0">
                <a:ea typeface="Adobe Myungjo Std M" panose="02020600000000000000" pitchFamily="18" charset="-128"/>
              </a:rPr>
              <a:t>pouca idade</a:t>
            </a:r>
            <a:r>
              <a:rPr lang="pt-BR" sz="2400" dirty="0" smtClean="0">
                <a:ea typeface="Adobe Myungjo Std M" panose="02020600000000000000" pitchFamily="18" charset="-128"/>
              </a:rPr>
              <a:t> e </a:t>
            </a:r>
            <a:r>
              <a:rPr lang="pt-BR" sz="2400" b="1" u="sng" dirty="0" smtClean="0">
                <a:ea typeface="Adobe Myungjo Std M" panose="02020600000000000000" pitchFamily="18" charset="-128"/>
              </a:rPr>
              <a:t>muita contribuição</a:t>
            </a:r>
            <a:r>
              <a:rPr lang="pt-BR" sz="2400" dirty="0" smtClean="0">
                <a:ea typeface="Adobe Myungjo Std M" panose="02020600000000000000" pitchFamily="18" charset="-128"/>
              </a:rPr>
              <a:t>. </a:t>
            </a:r>
          </a:p>
          <a:p>
            <a:endParaRPr lang="pt-BR" sz="2400" dirty="0">
              <a:ea typeface="Adobe Myungjo Std M" panose="02020600000000000000" pitchFamily="18" charset="-128"/>
            </a:endParaRPr>
          </a:p>
          <a:p>
            <a:r>
              <a:rPr lang="pt-BR" sz="2400" dirty="0" smtClean="0">
                <a:ea typeface="Adobe Myungjo Std M" panose="02020600000000000000" pitchFamily="18" charset="-128"/>
              </a:rPr>
              <a:t>Ingresso em </a:t>
            </a:r>
            <a:r>
              <a:rPr lang="pt-BR" sz="2400" dirty="0" err="1" smtClean="0">
                <a:ea typeface="Adobe Myungjo Std M" panose="02020600000000000000" pitchFamily="18" charset="-128"/>
              </a:rPr>
              <a:t>jan</a:t>
            </a:r>
            <a:r>
              <a:rPr lang="pt-BR" sz="2400" dirty="0" smtClean="0">
                <a:ea typeface="Adobe Myungjo Std M" panose="02020600000000000000" pitchFamily="18" charset="-128"/>
              </a:rPr>
              <a:t>/1993 aos 27 anos:</a:t>
            </a:r>
          </a:p>
          <a:p>
            <a:pPr marL="342900" indent="-342900">
              <a:buFontTx/>
              <a:buChar char="-"/>
            </a:pPr>
            <a:r>
              <a:rPr lang="pt-BR" sz="2400" dirty="0" smtClean="0">
                <a:ea typeface="Adobe Myungjo Std M" panose="02020600000000000000" pitchFamily="18" charset="-128"/>
              </a:rPr>
              <a:t>53 anos de IDADE</a:t>
            </a:r>
          </a:p>
          <a:p>
            <a:pPr marL="342900" indent="-342900">
              <a:buFontTx/>
              <a:buChar char="-"/>
            </a:pPr>
            <a:r>
              <a:rPr lang="pt-BR" sz="2400" dirty="0" smtClean="0">
                <a:ea typeface="Adobe Myungjo Std M" panose="02020600000000000000" pitchFamily="18" charset="-128"/>
              </a:rPr>
              <a:t>26 anos de TC no Serv. </a:t>
            </a:r>
            <a:r>
              <a:rPr lang="pt-BR" sz="2400" dirty="0" err="1" smtClean="0">
                <a:ea typeface="Adobe Myungjo Std M" panose="02020600000000000000" pitchFamily="18" charset="-128"/>
              </a:rPr>
              <a:t>Púb</a:t>
            </a:r>
            <a:r>
              <a:rPr lang="pt-BR" sz="2400" dirty="0" smtClean="0">
                <a:ea typeface="Adobe Myungjo Std M" panose="02020600000000000000" pitchFamily="18" charset="-128"/>
              </a:rPr>
              <a:t>. 		Poderia se aposentar com </a:t>
            </a:r>
          </a:p>
          <a:p>
            <a:pPr marL="342900" indent="-342900">
              <a:buFontTx/>
              <a:buChar char="-"/>
            </a:pPr>
            <a:r>
              <a:rPr lang="pt-BR" sz="2400" dirty="0" smtClean="0">
                <a:ea typeface="Adobe Myungjo Std M" panose="02020600000000000000" pitchFamily="18" charset="-128"/>
              </a:rPr>
              <a:t>7 anos de TC no INSS </a:t>
            </a:r>
          </a:p>
          <a:p>
            <a:pPr marL="342900" indent="-342900">
              <a:buFontTx/>
              <a:buChar char="-"/>
            </a:pPr>
            <a:endParaRPr lang="pt-BR" sz="2400" dirty="0">
              <a:ea typeface="Adobe Myungjo Std M" panose="02020600000000000000" pitchFamily="18" charset="-128"/>
            </a:endParaRPr>
          </a:p>
          <a:p>
            <a:r>
              <a:rPr lang="pt-BR" sz="2800" b="1" dirty="0" smtClean="0">
                <a:ea typeface="Adobe Myungjo Std M" panose="02020600000000000000" pitchFamily="18" charset="-128"/>
              </a:rPr>
              <a:t>PORÉM... PLANEJAMENTO: </a:t>
            </a:r>
          </a:p>
          <a:p>
            <a:r>
              <a:rPr lang="pt-BR" sz="2400" dirty="0" smtClean="0">
                <a:ea typeface="Adobe Myungjo Std M" panose="02020600000000000000" pitchFamily="18" charset="-128"/>
              </a:rPr>
              <a:t>Se tiver trabalhado e comprovado 7 anos antes do ingresso, poderá alcançar 33 anos de contribuição, reduzindo a idade mínima para 52 anos.</a:t>
            </a:r>
          </a:p>
          <a:p>
            <a:endParaRPr lang="pt-BR" sz="2400" dirty="0">
              <a:ea typeface="Adobe Myungjo Std M" panose="02020600000000000000" pitchFamily="18" charset="-128"/>
            </a:endParaRPr>
          </a:p>
          <a:p>
            <a:r>
              <a:rPr lang="pt-BR" sz="2400" dirty="0" smtClean="0">
                <a:ea typeface="Adobe Myungjo Std M" panose="02020600000000000000" pitchFamily="18" charset="-128"/>
              </a:rPr>
              <a:t>Provento: Última Remuneração</a:t>
            </a:r>
          </a:p>
          <a:p>
            <a:r>
              <a:rPr lang="pt-BR" sz="2400" dirty="0" smtClean="0">
                <a:ea typeface="Adobe Myungjo Std M" panose="02020600000000000000" pitchFamily="18" charset="-128"/>
              </a:rPr>
              <a:t>Reajuste: Paridade</a:t>
            </a:r>
          </a:p>
          <a:p>
            <a:endParaRPr lang="pt-BR" dirty="0">
              <a:ea typeface="Adobe Myungjo Std M" panose="02020600000000000000" pitchFamily="18" charset="-128"/>
            </a:endParaRPr>
          </a:p>
          <a:p>
            <a:pPr algn="just"/>
            <a:endParaRPr lang="pt-BR" sz="2800" i="1" dirty="0">
              <a:ea typeface="Adobe Myungjo Std M" panose="02020600000000000000" pitchFamily="18" charset="-128"/>
            </a:endParaRPr>
          </a:p>
          <a:p>
            <a:endParaRPr lang="pt-BR" dirty="0">
              <a:ea typeface="Adobe Myungjo Std M" panose="02020600000000000000" pitchFamily="18" charset="-128"/>
            </a:endParaRPr>
          </a:p>
          <a:p>
            <a:endParaRPr lang="pt-BR" dirty="0">
              <a:ea typeface="Adobe Myungjo Std M" panose="02020600000000000000" pitchFamily="18" charset="-128"/>
            </a:endParaRPr>
          </a:p>
          <a:p>
            <a:endParaRPr lang="pt-BR" dirty="0">
              <a:ea typeface="Adobe Myungjo Std M" panose="02020600000000000000" pitchFamily="18" charset="-128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4BB1DD7A-E05B-4F59-85D5-74166B1DE309}"/>
              </a:ext>
            </a:extLst>
          </p:cNvPr>
          <p:cNvSpPr/>
          <p:nvPr/>
        </p:nvSpPr>
        <p:spPr>
          <a:xfrm>
            <a:off x="6979251" y="2678059"/>
            <a:ext cx="2100954" cy="829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30 de TC</a:t>
            </a:r>
          </a:p>
          <a:p>
            <a:pPr algn="ctr"/>
            <a:r>
              <a:rPr lang="pt-BR" dirty="0" smtClean="0"/>
              <a:t>+ 55 de Idade</a:t>
            </a:r>
          </a:p>
          <a:p>
            <a:pPr algn="ctr"/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04660" y="4751113"/>
            <a:ext cx="5407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DIREITO ADQUIRIDO!</a:t>
            </a:r>
          </a:p>
          <a:p>
            <a:r>
              <a:rPr lang="pt-BR" sz="2400" b="1" dirty="0" smtClean="0">
                <a:solidFill>
                  <a:srgbClr val="FF0000"/>
                </a:solidFill>
              </a:rPr>
              <a:t>PODE REQUERER A APOSENTADORIA A QUALQUER TEMPO!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1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803364" y="1778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REGRAS DE </a:t>
            </a:r>
            <a:r>
              <a:rPr lang="pt-BR" b="1" u="sng" dirty="0" smtClean="0"/>
              <a:t>TRANSIÇÃO 1</a:t>
            </a:r>
            <a:r>
              <a:rPr lang="pt-BR" dirty="0" smtClean="0"/>
              <a:t> na PEC 6/19</a:t>
            </a:r>
            <a:endParaRPr lang="pt-BR" dirty="0">
              <a:solidFill>
                <a:srgbClr val="E5A812"/>
              </a:solidFill>
            </a:endParaRPr>
          </a:p>
        </p:txBody>
      </p:sp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431072" y="840580"/>
            <a:ext cx="11260183" cy="524879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pt-BR" sz="3800" u="sng" dirty="0" smtClean="0"/>
              <a:t>Requisitos</a:t>
            </a:r>
            <a:endParaRPr lang="pt-BR" sz="3800" u="sng" dirty="0"/>
          </a:p>
          <a:p>
            <a:pPr lvl="1" algn="just">
              <a:lnSpc>
                <a:spcPct val="120000"/>
              </a:lnSpc>
            </a:pPr>
            <a:r>
              <a:rPr lang="pt-BR" sz="3400" dirty="0"/>
              <a:t>56 anos (M) e 61 anos (H)</a:t>
            </a:r>
          </a:p>
          <a:p>
            <a:pPr lvl="1" algn="just">
              <a:lnSpc>
                <a:spcPct val="120000"/>
              </a:lnSpc>
            </a:pPr>
            <a:r>
              <a:rPr lang="pt-BR" sz="3400" dirty="0"/>
              <a:t>30 anos contribuição M e 35 anos contribuição H </a:t>
            </a:r>
          </a:p>
          <a:p>
            <a:pPr lvl="1" algn="just">
              <a:lnSpc>
                <a:spcPct val="120000"/>
              </a:lnSpc>
            </a:pPr>
            <a:r>
              <a:rPr lang="pt-BR" sz="3400" dirty="0"/>
              <a:t>20 anos serviço público</a:t>
            </a:r>
          </a:p>
          <a:p>
            <a:pPr lvl="1" algn="just">
              <a:lnSpc>
                <a:spcPct val="120000"/>
              </a:lnSpc>
            </a:pPr>
            <a:r>
              <a:rPr lang="pt-BR" sz="3400" dirty="0"/>
              <a:t>5 no cargo</a:t>
            </a:r>
          </a:p>
          <a:p>
            <a:pPr lvl="1" algn="just">
              <a:lnSpc>
                <a:spcPct val="120000"/>
              </a:lnSpc>
            </a:pPr>
            <a:r>
              <a:rPr lang="pt-BR" sz="3400" dirty="0"/>
              <a:t>Soma idade + tempo = 86/96 pontos </a:t>
            </a:r>
            <a:r>
              <a:rPr lang="pt-BR" sz="3400" dirty="0" smtClean="0"/>
              <a:t>(aumenta 1 ponto a cada ano até 100/105)</a:t>
            </a:r>
            <a:endParaRPr lang="pt-BR" sz="3400" dirty="0"/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pt-BR" sz="3400" dirty="0"/>
              <a:t>A partir de 2022 </a:t>
            </a:r>
            <a:r>
              <a:rPr lang="pt-BR" sz="3400" u="sng" dirty="0"/>
              <a:t>a idade será elevada para 57/62 </a:t>
            </a:r>
            <a:r>
              <a:rPr lang="pt-BR" sz="3400" dirty="0" smtClean="0"/>
              <a:t>anos, mantendo-se a partir de então; </a:t>
            </a:r>
            <a:endParaRPr lang="pt-BR" sz="3400" dirty="0"/>
          </a:p>
          <a:p>
            <a:pPr marL="457200" lvl="1" indent="0" algn="just">
              <a:lnSpc>
                <a:spcPct val="120000"/>
              </a:lnSpc>
              <a:buNone/>
            </a:pPr>
            <a:endParaRPr lang="pt-BR" sz="3400" u="sng" dirty="0" smtClean="0"/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pt-BR" sz="3400" u="sng" dirty="0" smtClean="0"/>
              <a:t>PROVENTOS</a:t>
            </a:r>
            <a:r>
              <a:rPr lang="pt-BR" sz="3400" dirty="0"/>
              <a:t>: </a:t>
            </a:r>
          </a:p>
          <a:p>
            <a:pPr lvl="2" algn="just">
              <a:lnSpc>
                <a:spcPct val="120000"/>
              </a:lnSpc>
            </a:pPr>
            <a:r>
              <a:rPr lang="pt-BR" sz="2900" dirty="0"/>
              <a:t>Se ingressou até 31/12/2003 e completar 62/65 – integral ou</a:t>
            </a:r>
          </a:p>
          <a:p>
            <a:pPr lvl="2" algn="just">
              <a:lnSpc>
                <a:spcPct val="120000"/>
              </a:lnSpc>
            </a:pPr>
            <a:r>
              <a:rPr lang="pt-BR" sz="2900" dirty="0"/>
              <a:t>Média 100% salários desde julho de </a:t>
            </a:r>
            <a:r>
              <a:rPr lang="pt-BR" sz="2900" dirty="0" smtClean="0"/>
              <a:t>1994 x 60% + 2% para cada ano que ultrapassa 20 de TC</a:t>
            </a:r>
            <a:endParaRPr lang="pt-BR" sz="2900" dirty="0"/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pt-BR" sz="3400" u="sng" dirty="0"/>
              <a:t>REAJUSTE</a:t>
            </a:r>
            <a:r>
              <a:rPr lang="pt-BR" sz="3400" dirty="0"/>
              <a:t>: </a:t>
            </a:r>
          </a:p>
          <a:p>
            <a:pPr lvl="2" algn="just">
              <a:lnSpc>
                <a:spcPct val="120000"/>
              </a:lnSpc>
            </a:pPr>
            <a:r>
              <a:rPr lang="pt-BR" sz="2900" dirty="0"/>
              <a:t>Paridade: se ingressou até 31/12/2003 e completar 62/65 ou </a:t>
            </a:r>
            <a:r>
              <a:rPr lang="pt-BR" sz="2900" dirty="0" smtClean="0"/>
              <a:t>mesmo </a:t>
            </a:r>
            <a:r>
              <a:rPr lang="pt-BR" sz="2900" dirty="0"/>
              <a:t>reajuste do RGPS</a:t>
            </a:r>
          </a:p>
          <a:p>
            <a:pPr lvl="1" algn="just">
              <a:lnSpc>
                <a:spcPct val="120000"/>
              </a:lnSpc>
            </a:pPr>
            <a:endParaRPr lang="pt-BR" sz="34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253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79140"/>
              </p:ext>
            </p:extLst>
          </p:nvPr>
        </p:nvGraphicFramePr>
        <p:xfrm>
          <a:off x="1060153" y="691728"/>
          <a:ext cx="7013583" cy="5020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6750">
                  <a:extLst>
                    <a:ext uri="{9D8B030D-6E8A-4147-A177-3AD203B41FA5}">
                      <a16:colId xmlns="" xmlns:a16="http://schemas.microsoft.com/office/drawing/2014/main" val="2809406992"/>
                    </a:ext>
                  </a:extLst>
                </a:gridCol>
                <a:gridCol w="5516833">
                  <a:extLst>
                    <a:ext uri="{9D8B030D-6E8A-4147-A177-3AD203B41FA5}">
                      <a16:colId xmlns="" xmlns:a16="http://schemas.microsoft.com/office/drawing/2014/main" val="1292627739"/>
                    </a:ext>
                  </a:extLst>
                </a:gridCol>
              </a:tblGrid>
              <a:tr h="688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ANO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PONTUAÇÃO (IDADE + TEMPO)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MULHERES </a:t>
                      </a:r>
                      <a:r>
                        <a:rPr lang="pt-BR" sz="2200" smtClean="0">
                          <a:effectLst/>
                        </a:rPr>
                        <a:t>                  HOMENS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99037336"/>
                  </a:ext>
                </a:extLst>
              </a:tr>
              <a:tr h="344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2019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86    </a:t>
                      </a:r>
                      <a:r>
                        <a:rPr lang="pt-BR" sz="2200" baseline="0" dirty="0">
                          <a:effectLst/>
                        </a:rPr>
                        <a:t>  56id</a:t>
                      </a:r>
                      <a:r>
                        <a:rPr lang="pt-BR" sz="2200" dirty="0">
                          <a:effectLst/>
                        </a:rPr>
                        <a:t>      </a:t>
                      </a:r>
                      <a:r>
                        <a:rPr lang="pt-BR" sz="2200" dirty="0" smtClean="0">
                          <a:effectLst/>
                        </a:rPr>
                        <a:t>                     </a:t>
                      </a:r>
                      <a:r>
                        <a:rPr lang="pt-BR" sz="2200" dirty="0">
                          <a:effectLst/>
                        </a:rPr>
                        <a:t>96     61id                   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55995720"/>
                  </a:ext>
                </a:extLst>
              </a:tr>
              <a:tr h="344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2020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87                    </a:t>
                      </a:r>
                      <a:r>
                        <a:rPr lang="pt-BR" sz="2200" dirty="0" smtClean="0">
                          <a:effectLst/>
                        </a:rPr>
                        <a:t>                     </a:t>
                      </a:r>
                      <a:r>
                        <a:rPr lang="pt-BR" sz="2200" dirty="0">
                          <a:effectLst/>
                        </a:rPr>
                        <a:t>97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93582220"/>
                  </a:ext>
                </a:extLst>
              </a:tr>
              <a:tr h="344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2021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88                   </a:t>
                      </a:r>
                      <a:r>
                        <a:rPr lang="pt-BR" sz="2200" dirty="0" smtClean="0">
                          <a:effectLst/>
                        </a:rPr>
                        <a:t>                      </a:t>
                      </a:r>
                      <a:r>
                        <a:rPr lang="pt-BR" sz="2200" dirty="0">
                          <a:effectLst/>
                        </a:rPr>
                        <a:t>98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80324165"/>
                  </a:ext>
                </a:extLst>
              </a:tr>
              <a:tr h="344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highlight>
                            <a:srgbClr val="FF0000"/>
                          </a:highlight>
                        </a:rPr>
                        <a:t>2022</a:t>
                      </a:r>
                      <a:endParaRPr lang="pt-BR" sz="2200" dirty="0"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89      57id       </a:t>
                      </a:r>
                      <a:r>
                        <a:rPr lang="pt-BR" sz="2200" dirty="0" smtClean="0">
                          <a:effectLst/>
                        </a:rPr>
                        <a:t>                    99     </a:t>
                      </a:r>
                      <a:r>
                        <a:rPr lang="pt-BR" sz="2200" dirty="0">
                          <a:effectLst/>
                        </a:rPr>
                        <a:t>62id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00538271"/>
                  </a:ext>
                </a:extLst>
              </a:tr>
              <a:tr h="344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2023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90                   </a:t>
                      </a:r>
                      <a:r>
                        <a:rPr lang="pt-BR" sz="2200" dirty="0" smtClean="0">
                          <a:effectLst/>
                        </a:rPr>
                        <a:t>                    </a:t>
                      </a:r>
                      <a:r>
                        <a:rPr lang="pt-BR" sz="2200" dirty="0">
                          <a:effectLst/>
                        </a:rPr>
                        <a:t>100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10437281"/>
                  </a:ext>
                </a:extLst>
              </a:tr>
              <a:tr h="344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2024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               </a:t>
                      </a:r>
                      <a:r>
                        <a:rPr lang="pt-BR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r>
                        <a:rPr lang="pt-BR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96051471"/>
                  </a:ext>
                </a:extLst>
              </a:tr>
              <a:tr h="344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2025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                    </a:t>
                      </a:r>
                      <a:r>
                        <a:rPr lang="pt-BR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pt-BR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73321129"/>
                  </a:ext>
                </a:extLst>
              </a:tr>
              <a:tr h="344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2026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                  </a:t>
                      </a:r>
                      <a:r>
                        <a:rPr lang="pt-BR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</a:t>
                      </a:r>
                      <a:r>
                        <a:rPr lang="pt-BR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96193421"/>
                  </a:ext>
                </a:extLst>
              </a:tr>
              <a:tr h="372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2027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                 </a:t>
                      </a:r>
                      <a:r>
                        <a:rPr lang="pt-BR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</a:t>
                      </a:r>
                      <a:r>
                        <a:rPr lang="pt-BR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84350517"/>
                  </a:ext>
                </a:extLst>
              </a:tr>
              <a:tr h="344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highlight>
                            <a:srgbClr val="FF0000"/>
                          </a:highlight>
                        </a:rPr>
                        <a:t>2028 H</a:t>
                      </a:r>
                      <a:endParaRPr lang="pt-BR" sz="2200" dirty="0"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                </a:t>
                      </a:r>
                      <a:r>
                        <a:rPr lang="pt-BR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</a:t>
                      </a:r>
                      <a:r>
                        <a:rPr lang="pt-BR" sz="22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82604809"/>
                  </a:ext>
                </a:extLst>
              </a:tr>
              <a:tr h="344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2029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96                     </a:t>
                      </a:r>
                      <a:r>
                        <a:rPr lang="pt-BR" sz="2200" dirty="0" smtClean="0">
                          <a:effectLst/>
                        </a:rPr>
                        <a:t>                  105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4037923"/>
                  </a:ext>
                </a:extLst>
              </a:tr>
              <a:tr h="344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2033 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  </a:t>
                      </a:r>
                      <a:r>
                        <a:rPr lang="pt-BR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pt-BR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</a:t>
                      </a:r>
                      <a:r>
                        <a:rPr lang="pt-BR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72224041"/>
                  </a:ext>
                </a:extLst>
              </a:tr>
            </a:tbl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 idx="4294967295"/>
          </p:nvPr>
        </p:nvSpPr>
        <p:spPr>
          <a:xfrm>
            <a:off x="111125" y="74309"/>
            <a:ext cx="12245975" cy="882651"/>
          </a:xfrm>
        </p:spPr>
        <p:txBody>
          <a:bodyPr>
            <a:noAutofit/>
          </a:bodyPr>
          <a:lstStyle/>
          <a:p>
            <a:pPr algn="ctr"/>
            <a:r>
              <a:rPr lang="pt-BR" sz="2800" dirty="0"/>
              <a:t>REGRA DE TRANSIÇAO 1- APOSENTADORIA POR TEMPO DE CONTRIBUIÇÃO</a:t>
            </a:r>
            <a:endParaRPr lang="pt-BR" sz="2800" dirty="0">
              <a:highlight>
                <a:srgbClr val="FF0000"/>
              </a:highlight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357817BB-A853-4C1E-AB58-CFC5115EBAB5}"/>
              </a:ext>
            </a:extLst>
          </p:cNvPr>
          <p:cNvSpPr/>
          <p:nvPr/>
        </p:nvSpPr>
        <p:spPr>
          <a:xfrm>
            <a:off x="8483392" y="1446241"/>
            <a:ext cx="2009124" cy="4439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highlight>
                  <a:srgbClr val="FF0000"/>
                </a:highlight>
              </a:rPr>
              <a:t>RPPS. SERVIDOR FEDERAL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="" xmlns:a16="http://schemas.microsoft.com/office/drawing/2014/main" id="{4BB1DD7A-E05B-4F59-85D5-74166B1DE309}"/>
              </a:ext>
            </a:extLst>
          </p:cNvPr>
          <p:cNvSpPr/>
          <p:nvPr/>
        </p:nvSpPr>
        <p:spPr>
          <a:xfrm>
            <a:off x="8645405" y="2379471"/>
            <a:ext cx="1685099" cy="2259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+30 M/35 H TC</a:t>
            </a:r>
          </a:p>
          <a:p>
            <a:pPr algn="ctr"/>
            <a:r>
              <a:rPr lang="pt-BR" dirty="0"/>
              <a:t>+ </a:t>
            </a:r>
            <a:r>
              <a:rPr lang="pt-BR" dirty="0" smtClean="0"/>
              <a:t>20 </a:t>
            </a:r>
            <a:r>
              <a:rPr lang="pt-BR" dirty="0"/>
              <a:t>ANOS SERV. PÚBLICO</a:t>
            </a:r>
          </a:p>
          <a:p>
            <a:pPr algn="ctr"/>
            <a:r>
              <a:rPr lang="pt-BR" dirty="0"/>
              <a:t>+ 5 ANOS NO CARGO</a:t>
            </a:r>
          </a:p>
          <a:p>
            <a:pPr algn="ctr"/>
            <a:r>
              <a:rPr lang="pt-BR" dirty="0"/>
              <a:t>+</a:t>
            </a:r>
          </a:p>
          <a:p>
            <a:pPr algn="ctr"/>
            <a:r>
              <a:rPr lang="pt-BR" b="1" dirty="0"/>
              <a:t>Idade mínima Inicial 56/61</a:t>
            </a:r>
          </a:p>
        </p:txBody>
      </p:sp>
    </p:spTree>
    <p:extLst>
      <p:ext uri="{BB962C8B-B14F-4D97-AF65-F5344CB8AC3E}">
        <p14:creationId xmlns:p14="http://schemas.microsoft.com/office/powerpoint/2010/main" val="24792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44337" y="108899"/>
            <a:ext cx="9320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ea typeface="Adobe Myungjo Std M" panose="02020600000000000000" pitchFamily="18" charset="-128"/>
              </a:rPr>
              <a:t>Exemplo 1 </a:t>
            </a:r>
            <a:r>
              <a:rPr lang="pt-BR" sz="3200" dirty="0">
                <a:ea typeface="Adobe Myungjo Std M" panose="02020600000000000000" pitchFamily="18" charset="-128"/>
              </a:rPr>
              <a:t>de cálculo de aposentadoria </a:t>
            </a:r>
            <a:r>
              <a:rPr lang="pt-BR" sz="3200" dirty="0" smtClean="0">
                <a:ea typeface="Adobe Myungjo Std M" panose="02020600000000000000" pitchFamily="18" charset="-128"/>
              </a:rPr>
              <a:t>no RPPS</a:t>
            </a:r>
            <a:endParaRPr lang="pt-BR" sz="3200" dirty="0">
              <a:ea typeface="Adobe Myungjo Std M" panose="02020600000000000000" pitchFamily="18" charset="-128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38701" y="1090525"/>
            <a:ext cx="1113798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ea typeface="Adobe Myungjo Std M" panose="02020600000000000000" pitchFamily="18" charset="-128"/>
              </a:rPr>
              <a:t>Hipótese: </a:t>
            </a:r>
            <a:r>
              <a:rPr lang="pt-BR" sz="2400" b="1" dirty="0" smtClean="0">
                <a:ea typeface="Adobe Myungjo Std M" panose="02020600000000000000" pitchFamily="18" charset="-128"/>
              </a:rPr>
              <a:t>Servidor </a:t>
            </a:r>
            <a:r>
              <a:rPr lang="pt-BR" sz="2400" dirty="0" smtClean="0">
                <a:ea typeface="Adobe Myungjo Std M" panose="02020600000000000000" pitchFamily="18" charset="-128"/>
              </a:rPr>
              <a:t>de bastante </a:t>
            </a:r>
            <a:r>
              <a:rPr lang="pt-BR" sz="2400" b="1" u="sng" dirty="0" smtClean="0">
                <a:ea typeface="Adobe Myungjo Std M" panose="02020600000000000000" pitchFamily="18" charset="-128"/>
              </a:rPr>
              <a:t>idade</a:t>
            </a:r>
            <a:r>
              <a:rPr lang="pt-BR" sz="2400" dirty="0" smtClean="0">
                <a:ea typeface="Adobe Myungjo Std M" panose="02020600000000000000" pitchFamily="18" charset="-128"/>
              </a:rPr>
              <a:t> e </a:t>
            </a:r>
            <a:r>
              <a:rPr lang="pt-BR" sz="2400" b="1" u="sng" dirty="0" smtClean="0">
                <a:ea typeface="Adobe Myungjo Std M" panose="02020600000000000000" pitchFamily="18" charset="-128"/>
              </a:rPr>
              <a:t>pouca contribuição</a:t>
            </a:r>
            <a:r>
              <a:rPr lang="pt-BR" sz="2400" dirty="0" smtClean="0">
                <a:ea typeface="Adobe Myungjo Std M" panose="02020600000000000000" pitchFamily="18" charset="-128"/>
              </a:rPr>
              <a:t>. </a:t>
            </a:r>
          </a:p>
          <a:p>
            <a:endParaRPr lang="pt-BR" sz="2400" dirty="0">
              <a:ea typeface="Adobe Myungjo Std M" panose="02020600000000000000" pitchFamily="18" charset="-128"/>
            </a:endParaRPr>
          </a:p>
          <a:p>
            <a:r>
              <a:rPr lang="pt-BR" sz="2400" dirty="0" smtClean="0">
                <a:ea typeface="Adobe Myungjo Std M" panose="02020600000000000000" pitchFamily="18" charset="-128"/>
              </a:rPr>
              <a:t>Ingresso em </a:t>
            </a:r>
            <a:r>
              <a:rPr lang="pt-BR" sz="2400" dirty="0" err="1" smtClean="0">
                <a:ea typeface="Adobe Myungjo Std M" panose="02020600000000000000" pitchFamily="18" charset="-128"/>
              </a:rPr>
              <a:t>jan</a:t>
            </a:r>
            <a:r>
              <a:rPr lang="pt-BR" sz="2400" dirty="0" smtClean="0">
                <a:ea typeface="Adobe Myungjo Std M" panose="02020600000000000000" pitchFamily="18" charset="-128"/>
              </a:rPr>
              <a:t>/1993 aos 33 anos:</a:t>
            </a:r>
          </a:p>
          <a:p>
            <a:pPr marL="342900" indent="-342900">
              <a:buFontTx/>
              <a:buChar char="-"/>
            </a:pPr>
            <a:r>
              <a:rPr lang="pt-BR" sz="2400" dirty="0" smtClean="0">
                <a:ea typeface="Adobe Myungjo Std M" panose="02020600000000000000" pitchFamily="18" charset="-128"/>
              </a:rPr>
              <a:t>59 anos de IDADE</a:t>
            </a:r>
          </a:p>
          <a:p>
            <a:pPr marL="342900" indent="-342900">
              <a:buFontTx/>
              <a:buChar char="-"/>
            </a:pPr>
            <a:r>
              <a:rPr lang="pt-BR" sz="2400" dirty="0" smtClean="0">
                <a:ea typeface="Adobe Myungjo Std M" panose="02020600000000000000" pitchFamily="18" charset="-128"/>
              </a:rPr>
              <a:t>26 anos de TC no </a:t>
            </a:r>
            <a:r>
              <a:rPr lang="pt-BR" sz="2400" dirty="0" err="1" smtClean="0">
                <a:ea typeface="Adobe Myungjo Std M" panose="02020600000000000000" pitchFamily="18" charset="-128"/>
              </a:rPr>
              <a:t>Serv</a:t>
            </a:r>
            <a:r>
              <a:rPr lang="pt-BR" sz="2400" dirty="0" smtClean="0">
                <a:ea typeface="Adobe Myungjo Std M" panose="02020600000000000000" pitchFamily="18" charset="-128"/>
              </a:rPr>
              <a:t> </a:t>
            </a:r>
            <a:r>
              <a:rPr lang="pt-BR" sz="2400" dirty="0" err="1" smtClean="0">
                <a:ea typeface="Adobe Myungjo Std M" panose="02020600000000000000" pitchFamily="18" charset="-128"/>
              </a:rPr>
              <a:t>Púb</a:t>
            </a:r>
            <a:r>
              <a:rPr lang="pt-BR" sz="2400" dirty="0" smtClean="0">
                <a:ea typeface="Adobe Myungjo Std M" panose="02020600000000000000" pitchFamily="18" charset="-128"/>
              </a:rPr>
              <a:t> 		</a:t>
            </a:r>
          </a:p>
          <a:p>
            <a:pPr marL="342900" indent="-342900">
              <a:buFontTx/>
              <a:buChar char="-"/>
            </a:pPr>
            <a:r>
              <a:rPr lang="pt-BR" sz="2400" dirty="0" smtClean="0">
                <a:ea typeface="Adobe Myungjo Std M" panose="02020600000000000000" pitchFamily="18" charset="-128"/>
              </a:rPr>
              <a:t>Apenas 4 anos de TC no INSS</a:t>
            </a:r>
          </a:p>
          <a:p>
            <a:r>
              <a:rPr lang="pt-BR" dirty="0" smtClean="0">
                <a:ea typeface="Adobe Myungjo Std M" panose="02020600000000000000" pitchFamily="18" charset="-128"/>
              </a:rPr>
              <a:t>							</a:t>
            </a:r>
          </a:p>
          <a:p>
            <a:r>
              <a:rPr lang="pt-BR" sz="2400" dirty="0" smtClean="0">
                <a:ea typeface="Adobe Myungjo Std M" panose="02020600000000000000" pitchFamily="18" charset="-128"/>
              </a:rPr>
              <a:t>				</a:t>
            </a:r>
            <a:endParaRPr lang="pt-BR" sz="2800" i="1" dirty="0">
              <a:ea typeface="Adobe Myungjo Std M" panose="02020600000000000000" pitchFamily="18" charset="-128"/>
            </a:endParaRPr>
          </a:p>
          <a:p>
            <a:r>
              <a:rPr lang="pt-BR" sz="2400" b="1" dirty="0">
                <a:ea typeface="Adobe Myungjo Std M" panose="02020600000000000000" pitchFamily="18" charset="-128"/>
              </a:rPr>
              <a:t>REGRA DE TRANSIÇÃO I </a:t>
            </a:r>
          </a:p>
          <a:p>
            <a:endParaRPr lang="pt-BR" dirty="0">
              <a:ea typeface="Adobe Myungjo Std M" panose="02020600000000000000" pitchFamily="18" charset="-128"/>
            </a:endParaRPr>
          </a:p>
          <a:p>
            <a:endParaRPr lang="pt-BR" dirty="0">
              <a:ea typeface="Adobe Myungjo Std M" panose="02020600000000000000" pitchFamily="18" charset="-128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4BB1DD7A-E05B-4F59-85D5-74166B1DE309}"/>
              </a:ext>
            </a:extLst>
          </p:cNvPr>
          <p:cNvSpPr/>
          <p:nvPr/>
        </p:nvSpPr>
        <p:spPr>
          <a:xfrm>
            <a:off x="8311658" y="1368412"/>
            <a:ext cx="1685099" cy="695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35 de TC</a:t>
            </a:r>
          </a:p>
          <a:p>
            <a:pPr algn="ctr"/>
            <a:r>
              <a:rPr lang="pt-BR" dirty="0" smtClean="0"/>
              <a:t>+ 60 de Idade</a:t>
            </a:r>
          </a:p>
          <a:p>
            <a:pPr algn="ctr"/>
            <a:endParaRPr lang="pt-BR" b="1" dirty="0"/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4BB1DD7A-E05B-4F59-85D5-74166B1DE309}"/>
              </a:ext>
            </a:extLst>
          </p:cNvPr>
          <p:cNvSpPr/>
          <p:nvPr/>
        </p:nvSpPr>
        <p:spPr>
          <a:xfrm>
            <a:off x="10409998" y="1370244"/>
            <a:ext cx="1685099" cy="695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65 de Idade</a:t>
            </a:r>
          </a:p>
          <a:p>
            <a:pPr algn="ctr"/>
            <a:r>
              <a:rPr lang="pt-BR" dirty="0" smtClean="0"/>
              <a:t>(proporcional)</a:t>
            </a:r>
          </a:p>
          <a:p>
            <a:pPr algn="ctr"/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006989" y="175881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ou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9971044" y="615555"/>
            <a:ext cx="2021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Pelas regras atuais,</a:t>
            </a:r>
          </a:p>
          <a:p>
            <a:r>
              <a:rPr lang="pt-BR" dirty="0" smtClean="0"/>
              <a:t>Se aposentaria com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5478359" y="1962525"/>
            <a:ext cx="66167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ea typeface="Adobe Myungjo Std M" panose="02020600000000000000" pitchFamily="18" charset="-128"/>
              </a:rPr>
              <a:t>HOJE</a:t>
            </a:r>
            <a:r>
              <a:rPr lang="pt-BR" dirty="0">
                <a:ea typeface="Adobe Myungjo Std M" panose="02020600000000000000" pitchFamily="18" charset="-128"/>
              </a:rPr>
              <a:t>, portanto:							</a:t>
            </a:r>
            <a:r>
              <a:rPr lang="pt-BR" dirty="0" smtClean="0">
                <a:ea typeface="Adobe Myungjo Std M" panose="02020600000000000000" pitchFamily="18" charset="-128"/>
              </a:rPr>
              <a:t>	</a:t>
            </a:r>
            <a:r>
              <a:rPr lang="pt-BR" dirty="0">
                <a:ea typeface="Adobe Myungjo Std M" panose="02020600000000000000" pitchFamily="18" charset="-128"/>
              </a:rPr>
              <a:t> </a:t>
            </a:r>
            <a:r>
              <a:rPr lang="pt-BR" dirty="0" smtClean="0">
                <a:ea typeface="Adobe Myungjo Std M" panose="02020600000000000000" pitchFamily="18" charset="-128"/>
              </a:rPr>
              <a:t>  	   202</a:t>
            </a:r>
            <a:r>
              <a:rPr lang="pt-BR" dirty="0" smtClean="0">
                <a:solidFill>
                  <a:srgbClr val="FF0000"/>
                </a:solidFill>
                <a:ea typeface="Adobe Myungjo Std M" panose="02020600000000000000" pitchFamily="18" charset="-128"/>
              </a:rPr>
              <a:t>4 </a:t>
            </a:r>
            <a:r>
              <a:rPr lang="pt-BR" dirty="0">
                <a:ea typeface="Adobe Myungjo Std M" panose="02020600000000000000" pitchFamily="18" charset="-128"/>
              </a:rPr>
              <a:t>(35 TC) </a:t>
            </a:r>
            <a:r>
              <a:rPr lang="pt-BR" dirty="0" smtClean="0">
                <a:ea typeface="Adobe Myungjo Std M" panose="02020600000000000000" pitchFamily="18" charset="-128"/>
              </a:rPr>
              <a:t>	         202</a:t>
            </a:r>
            <a:r>
              <a:rPr lang="pt-BR" dirty="0" smtClean="0">
                <a:solidFill>
                  <a:srgbClr val="FF0000"/>
                </a:solidFill>
                <a:ea typeface="Adobe Myungjo Std M" panose="02020600000000000000" pitchFamily="18" charset="-128"/>
              </a:rPr>
              <a:t>5</a:t>
            </a:r>
            <a:r>
              <a:rPr lang="pt-BR" dirty="0" smtClean="0">
                <a:ea typeface="Adobe Myungjo Std M" panose="02020600000000000000" pitchFamily="18" charset="-128"/>
              </a:rPr>
              <a:t> </a:t>
            </a:r>
            <a:r>
              <a:rPr lang="pt-BR" dirty="0">
                <a:ea typeface="Adobe Myungjo Std M" panose="02020600000000000000" pitchFamily="18" charset="-128"/>
              </a:rPr>
              <a:t>(Idade)</a:t>
            </a:r>
            <a:endParaRPr lang="pt-BR" sz="2400" dirty="0">
              <a:ea typeface="Adobe Myungjo Std M" panose="02020600000000000000" pitchFamily="18" charset="-128"/>
            </a:endParaRPr>
          </a:p>
          <a:p>
            <a:endParaRPr lang="pt-BR" dirty="0">
              <a:ea typeface="Adobe Myungjo Std M" panose="02020600000000000000" pitchFamily="18" charset="-128"/>
            </a:endParaRPr>
          </a:p>
          <a:p>
            <a:r>
              <a:rPr lang="pt-BR" dirty="0">
                <a:ea typeface="Adobe Myungjo Std M" panose="02020600000000000000" pitchFamily="18" charset="-128"/>
              </a:rPr>
              <a:t>30 TC + 59 ID = 89 </a:t>
            </a:r>
            <a:r>
              <a:rPr lang="pt-BR" dirty="0" smtClean="0">
                <a:ea typeface="Adobe Myungjo Std M" panose="02020600000000000000" pitchFamily="18" charset="-128"/>
              </a:rPr>
              <a:t>PONTOS</a:t>
            </a:r>
          </a:p>
          <a:p>
            <a:endParaRPr lang="pt-BR" dirty="0"/>
          </a:p>
        </p:txBody>
      </p:sp>
      <p:sp>
        <p:nvSpPr>
          <p:cNvPr id="16" name="Chave direita 15"/>
          <p:cNvSpPr/>
          <p:nvPr/>
        </p:nvSpPr>
        <p:spPr>
          <a:xfrm>
            <a:off x="4682359" y="1758815"/>
            <a:ext cx="425669" cy="183572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138702" y="1090525"/>
            <a:ext cx="1113798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ea typeface="Adobe Myungjo Std M" panose="02020600000000000000" pitchFamily="18" charset="-128"/>
              </a:rPr>
              <a:t>Hipótese: </a:t>
            </a:r>
            <a:r>
              <a:rPr lang="pt-BR" sz="2400" b="1" dirty="0" smtClean="0">
                <a:ea typeface="Adobe Myungjo Std M" panose="02020600000000000000" pitchFamily="18" charset="-128"/>
              </a:rPr>
              <a:t>Servidor </a:t>
            </a:r>
            <a:r>
              <a:rPr lang="pt-BR" sz="2400" dirty="0" smtClean="0">
                <a:ea typeface="Adobe Myungjo Std M" panose="02020600000000000000" pitchFamily="18" charset="-128"/>
              </a:rPr>
              <a:t>de bastante </a:t>
            </a:r>
            <a:r>
              <a:rPr lang="pt-BR" sz="2400" b="1" u="sng" dirty="0" smtClean="0">
                <a:ea typeface="Adobe Myungjo Std M" panose="02020600000000000000" pitchFamily="18" charset="-128"/>
              </a:rPr>
              <a:t>idade</a:t>
            </a:r>
            <a:r>
              <a:rPr lang="pt-BR" sz="2400" dirty="0" smtClean="0">
                <a:ea typeface="Adobe Myungjo Std M" panose="02020600000000000000" pitchFamily="18" charset="-128"/>
              </a:rPr>
              <a:t> e </a:t>
            </a:r>
            <a:r>
              <a:rPr lang="pt-BR" sz="2400" b="1" u="sng" dirty="0" smtClean="0">
                <a:ea typeface="Adobe Myungjo Std M" panose="02020600000000000000" pitchFamily="18" charset="-128"/>
              </a:rPr>
              <a:t>pouca contribuição</a:t>
            </a:r>
            <a:r>
              <a:rPr lang="pt-BR" sz="2400" dirty="0" smtClean="0">
                <a:ea typeface="Adobe Myungjo Std M" panose="02020600000000000000" pitchFamily="18" charset="-128"/>
              </a:rPr>
              <a:t>. </a:t>
            </a:r>
          </a:p>
          <a:p>
            <a:endParaRPr lang="pt-BR" sz="2400" dirty="0">
              <a:ea typeface="Adobe Myungjo Std M" panose="02020600000000000000" pitchFamily="18" charset="-128"/>
            </a:endParaRPr>
          </a:p>
          <a:p>
            <a:r>
              <a:rPr lang="pt-BR" sz="2400" dirty="0" smtClean="0">
                <a:ea typeface="Adobe Myungjo Std M" panose="02020600000000000000" pitchFamily="18" charset="-128"/>
              </a:rPr>
              <a:t>Ingresso em </a:t>
            </a:r>
            <a:r>
              <a:rPr lang="pt-BR" sz="2400" dirty="0" err="1" smtClean="0">
                <a:ea typeface="Adobe Myungjo Std M" panose="02020600000000000000" pitchFamily="18" charset="-128"/>
              </a:rPr>
              <a:t>jan</a:t>
            </a:r>
            <a:r>
              <a:rPr lang="pt-BR" sz="2400" dirty="0" smtClean="0">
                <a:ea typeface="Adobe Myungjo Std M" panose="02020600000000000000" pitchFamily="18" charset="-128"/>
              </a:rPr>
              <a:t>/1993 aos 33 anos:</a:t>
            </a:r>
          </a:p>
          <a:p>
            <a:pPr marL="342900" indent="-342900">
              <a:buFontTx/>
              <a:buChar char="-"/>
            </a:pPr>
            <a:r>
              <a:rPr lang="pt-BR" sz="2400" dirty="0" smtClean="0">
                <a:ea typeface="Adobe Myungjo Std M" panose="02020600000000000000" pitchFamily="18" charset="-128"/>
              </a:rPr>
              <a:t>59 anos de IDADE</a:t>
            </a:r>
          </a:p>
          <a:p>
            <a:pPr marL="342900" indent="-342900">
              <a:buFontTx/>
              <a:buChar char="-"/>
            </a:pPr>
            <a:r>
              <a:rPr lang="pt-BR" sz="2400" dirty="0" smtClean="0">
                <a:ea typeface="Adobe Myungjo Std M" panose="02020600000000000000" pitchFamily="18" charset="-128"/>
              </a:rPr>
              <a:t>26 anos de TC no </a:t>
            </a:r>
            <a:r>
              <a:rPr lang="pt-BR" sz="2400" dirty="0" err="1" smtClean="0">
                <a:ea typeface="Adobe Myungjo Std M" panose="02020600000000000000" pitchFamily="18" charset="-128"/>
              </a:rPr>
              <a:t>Serv</a:t>
            </a:r>
            <a:r>
              <a:rPr lang="pt-BR" sz="2400" dirty="0" smtClean="0">
                <a:ea typeface="Adobe Myungjo Std M" panose="02020600000000000000" pitchFamily="18" charset="-128"/>
              </a:rPr>
              <a:t> </a:t>
            </a:r>
            <a:r>
              <a:rPr lang="pt-BR" sz="2400" dirty="0" err="1" smtClean="0">
                <a:ea typeface="Adobe Myungjo Std M" panose="02020600000000000000" pitchFamily="18" charset="-128"/>
              </a:rPr>
              <a:t>Púb</a:t>
            </a:r>
            <a:r>
              <a:rPr lang="pt-BR" sz="2400" dirty="0" smtClean="0">
                <a:ea typeface="Adobe Myungjo Std M" panose="02020600000000000000" pitchFamily="18" charset="-128"/>
              </a:rPr>
              <a:t> 		</a:t>
            </a:r>
          </a:p>
          <a:p>
            <a:pPr marL="342900" indent="-342900">
              <a:buFontTx/>
              <a:buChar char="-"/>
            </a:pPr>
            <a:r>
              <a:rPr lang="pt-BR" sz="2400" dirty="0" smtClean="0">
                <a:ea typeface="Adobe Myungjo Std M" panose="02020600000000000000" pitchFamily="18" charset="-128"/>
              </a:rPr>
              <a:t>Apenas 4 anos de TC no INSS</a:t>
            </a:r>
          </a:p>
          <a:p>
            <a:r>
              <a:rPr lang="pt-BR" dirty="0" smtClean="0">
                <a:ea typeface="Adobe Myungjo Std M" panose="02020600000000000000" pitchFamily="18" charset="-128"/>
              </a:rPr>
              <a:t>							</a:t>
            </a:r>
          </a:p>
          <a:p>
            <a:r>
              <a:rPr lang="pt-BR" sz="2400" dirty="0" smtClean="0">
                <a:ea typeface="Adobe Myungjo Std M" panose="02020600000000000000" pitchFamily="18" charset="-128"/>
              </a:rPr>
              <a:t>				</a:t>
            </a:r>
            <a:endParaRPr lang="pt-BR" sz="2800" i="1" dirty="0">
              <a:ea typeface="Adobe Myungjo Std M" panose="02020600000000000000" pitchFamily="18" charset="-128"/>
            </a:endParaRPr>
          </a:p>
          <a:p>
            <a:r>
              <a:rPr lang="pt-BR" sz="2400" b="1" dirty="0">
                <a:ea typeface="Adobe Myungjo Std M" panose="02020600000000000000" pitchFamily="18" charset="-128"/>
              </a:rPr>
              <a:t>REGRA DE TRANSIÇÃO I </a:t>
            </a:r>
          </a:p>
          <a:p>
            <a:endParaRPr lang="pt-BR" dirty="0">
              <a:ea typeface="Adobe Myungjo Std M" panose="02020600000000000000" pitchFamily="18" charset="-128"/>
            </a:endParaRPr>
          </a:p>
          <a:p>
            <a:endParaRPr lang="pt-BR" dirty="0">
              <a:ea typeface="Adobe Myungjo Std M" panose="02020600000000000000" pitchFamily="18" charset="-128"/>
            </a:endParaRPr>
          </a:p>
        </p:txBody>
      </p:sp>
      <p:graphicFrame>
        <p:nvGraphicFramePr>
          <p:cNvPr id="21" name="Tabela 20"/>
          <p:cNvGraphicFramePr>
            <a:graphicFrameLocks noGrp="1"/>
          </p:cNvGraphicFramePr>
          <p:nvPr>
            <p:extLst/>
          </p:nvPr>
        </p:nvGraphicFramePr>
        <p:xfrm>
          <a:off x="3557888" y="3982079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386"/>
                <a:gridCol w="725214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2026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ID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Mín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TC </a:t>
                      </a:r>
                      <a:r>
                        <a:rPr lang="pt-BR" dirty="0" err="1" smtClean="0"/>
                        <a:t>Mín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ela 21"/>
          <p:cNvGraphicFramePr>
            <a:graphicFrameLocks noGrp="1"/>
          </p:cNvGraphicFramePr>
          <p:nvPr>
            <p:extLst/>
          </p:nvPr>
        </p:nvGraphicFramePr>
        <p:xfrm>
          <a:off x="3557888" y="546543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753"/>
                <a:gridCol w="721847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Servidor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CaixaDeTexto 22"/>
          <p:cNvSpPr txBox="1"/>
          <p:nvPr/>
        </p:nvSpPr>
        <p:spPr>
          <a:xfrm>
            <a:off x="9918689" y="6082538"/>
            <a:ext cx="21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Ao fim, piora </a:t>
            </a:r>
            <a:r>
              <a:rPr lang="pt-BR" b="1" dirty="0" smtClean="0"/>
              <a:t>2 anos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13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00745" y="177799"/>
            <a:ext cx="11469582" cy="1325563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REGRAS DE </a:t>
            </a:r>
            <a:r>
              <a:rPr lang="pt-BR" b="1" u="sng" dirty="0"/>
              <a:t>TRANSIÇÃO 2</a:t>
            </a:r>
            <a:r>
              <a:rPr lang="pt-BR" dirty="0"/>
              <a:t> – RPPS </a:t>
            </a:r>
          </a:p>
        </p:txBody>
      </p:sp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431072" y="840581"/>
            <a:ext cx="11424955" cy="49367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b="1" u="sng" dirty="0" smtClean="0"/>
              <a:t>Requisitos</a:t>
            </a:r>
            <a:endParaRPr lang="pt-BR" b="1" u="sng" dirty="0"/>
          </a:p>
          <a:p>
            <a:pPr lvl="1" algn="just"/>
            <a:r>
              <a:rPr lang="pt-BR" dirty="0" smtClean="0"/>
              <a:t>57 </a:t>
            </a:r>
            <a:r>
              <a:rPr lang="pt-BR" dirty="0"/>
              <a:t>anos (M) e 60 anos (H)</a:t>
            </a:r>
          </a:p>
          <a:p>
            <a:pPr lvl="1" algn="just"/>
            <a:r>
              <a:rPr lang="pt-BR" dirty="0"/>
              <a:t>30 anos contribuição M e 35 anos contribuição H </a:t>
            </a:r>
          </a:p>
          <a:p>
            <a:pPr lvl="1" algn="just"/>
            <a:r>
              <a:rPr lang="pt-BR" dirty="0"/>
              <a:t>20 anos serviço público</a:t>
            </a:r>
          </a:p>
          <a:p>
            <a:pPr lvl="1" algn="just"/>
            <a:r>
              <a:rPr lang="pt-BR" dirty="0"/>
              <a:t>5 anos no cargo</a:t>
            </a:r>
          </a:p>
          <a:p>
            <a:pPr lvl="1" algn="just"/>
            <a:r>
              <a:rPr lang="pt-BR" dirty="0"/>
              <a:t>Período </a:t>
            </a:r>
            <a:r>
              <a:rPr lang="pt-BR" dirty="0" smtClean="0"/>
              <a:t>adicional (pedágio) </a:t>
            </a:r>
            <a:r>
              <a:rPr lang="pt-BR" dirty="0"/>
              <a:t>de 100% do tempo que falta para 30/35 anos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b="1" u="sng" dirty="0" smtClean="0"/>
              <a:t>PROVENTOS</a:t>
            </a:r>
            <a:r>
              <a:rPr lang="pt-BR" dirty="0"/>
              <a:t>: </a:t>
            </a:r>
          </a:p>
          <a:p>
            <a:pPr lvl="2" algn="just"/>
            <a:r>
              <a:rPr lang="pt-BR" dirty="0"/>
              <a:t>Se ingressou até 31/12/2003 – integral ou</a:t>
            </a:r>
          </a:p>
          <a:p>
            <a:pPr lvl="2" algn="just"/>
            <a:r>
              <a:rPr lang="pt-BR" dirty="0"/>
              <a:t>Média 100% salários desde julho de </a:t>
            </a:r>
            <a:r>
              <a:rPr lang="pt-BR" dirty="0" smtClean="0"/>
              <a:t>1994 x </a:t>
            </a:r>
            <a:r>
              <a:rPr lang="pt-BR" u="sng" dirty="0"/>
              <a:t>60% + 2%</a:t>
            </a:r>
            <a:r>
              <a:rPr lang="pt-BR" dirty="0"/>
              <a:t> para cada ano que ultrapassa 20 de TC</a:t>
            </a:r>
          </a:p>
          <a:p>
            <a:pPr lvl="2" algn="just"/>
            <a:endParaRPr lang="pt-BR" dirty="0"/>
          </a:p>
          <a:p>
            <a:pPr lvl="1" algn="just"/>
            <a:r>
              <a:rPr lang="pt-BR" b="1" u="sng" dirty="0"/>
              <a:t>REAJUSTE</a:t>
            </a:r>
            <a:r>
              <a:rPr lang="pt-BR" dirty="0"/>
              <a:t>: </a:t>
            </a:r>
          </a:p>
          <a:p>
            <a:pPr lvl="2" algn="just"/>
            <a:r>
              <a:rPr lang="pt-BR" dirty="0"/>
              <a:t>Paridade: se ingressou até 31/12/2003 ou</a:t>
            </a:r>
          </a:p>
          <a:p>
            <a:pPr lvl="2" algn="just"/>
            <a:r>
              <a:rPr lang="pt-BR" dirty="0"/>
              <a:t>Mesmo reajuste do RGPS</a:t>
            </a:r>
          </a:p>
          <a:p>
            <a:pPr lvl="1"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2352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25639" y="67389"/>
            <a:ext cx="9320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ea typeface="Adobe Myungjo Std M" panose="02020600000000000000" pitchFamily="18" charset="-128"/>
              </a:rPr>
              <a:t>Exemplo </a:t>
            </a:r>
            <a:r>
              <a:rPr lang="pt-BR" sz="3200" dirty="0" smtClean="0">
                <a:ea typeface="Adobe Myungjo Std M" panose="02020600000000000000" pitchFamily="18" charset="-128"/>
              </a:rPr>
              <a:t>2 de </a:t>
            </a:r>
            <a:r>
              <a:rPr lang="pt-BR" sz="3200" dirty="0">
                <a:ea typeface="Adobe Myungjo Std M" panose="02020600000000000000" pitchFamily="18" charset="-128"/>
              </a:rPr>
              <a:t>cálculo de aposentadoria </a:t>
            </a:r>
            <a:r>
              <a:rPr lang="pt-BR" sz="3200" dirty="0" smtClean="0">
                <a:ea typeface="Adobe Myungjo Std M" panose="02020600000000000000" pitchFamily="18" charset="-128"/>
              </a:rPr>
              <a:t>no RPPS</a:t>
            </a:r>
            <a:endParaRPr lang="pt-BR" sz="3200" dirty="0">
              <a:ea typeface="Adobe Myungjo Std M" panose="02020600000000000000" pitchFamily="18" charset="-128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4BB1DD7A-E05B-4F59-85D5-74166B1DE309}"/>
              </a:ext>
            </a:extLst>
          </p:cNvPr>
          <p:cNvSpPr/>
          <p:nvPr/>
        </p:nvSpPr>
        <p:spPr>
          <a:xfrm>
            <a:off x="6846058" y="3529332"/>
            <a:ext cx="1685099" cy="695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35 de TC</a:t>
            </a:r>
          </a:p>
          <a:p>
            <a:pPr algn="ctr"/>
            <a:r>
              <a:rPr lang="pt-BR" dirty="0" smtClean="0"/>
              <a:t>+ 60 de Idade</a:t>
            </a:r>
          </a:p>
          <a:p>
            <a:pPr algn="ctr"/>
            <a:endParaRPr lang="pt-BR" b="1" dirty="0"/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4BB1DD7A-E05B-4F59-85D5-74166B1DE309}"/>
              </a:ext>
            </a:extLst>
          </p:cNvPr>
          <p:cNvSpPr/>
          <p:nvPr/>
        </p:nvSpPr>
        <p:spPr>
          <a:xfrm>
            <a:off x="10116379" y="3529332"/>
            <a:ext cx="1685099" cy="695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65 de Idade</a:t>
            </a:r>
          </a:p>
          <a:p>
            <a:pPr algn="ctr"/>
            <a:r>
              <a:rPr lang="pt-BR" dirty="0" smtClean="0"/>
              <a:t>(proporcional)</a:t>
            </a:r>
          </a:p>
          <a:p>
            <a:pPr algn="ctr"/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059587" y="369254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ou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782513" y="2412602"/>
            <a:ext cx="2982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Pelas regras atuais,</a:t>
            </a:r>
          </a:p>
          <a:p>
            <a:r>
              <a:rPr lang="pt-BR" sz="2400" dirty="0" smtClean="0"/>
              <a:t>Se aposentaria com</a:t>
            </a:r>
            <a:endParaRPr lang="pt-BR" sz="2400" dirty="0"/>
          </a:p>
        </p:txBody>
      </p:sp>
      <p:sp>
        <p:nvSpPr>
          <p:cNvPr id="15" name="Retângulo 14"/>
          <p:cNvSpPr/>
          <p:nvPr/>
        </p:nvSpPr>
        <p:spPr>
          <a:xfrm>
            <a:off x="135091" y="3626546"/>
            <a:ext cx="66167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ea typeface="Adobe Myungjo Std M" panose="02020600000000000000" pitchFamily="18" charset="-128"/>
              </a:rPr>
              <a:t>HOJE</a:t>
            </a:r>
            <a:r>
              <a:rPr lang="pt-BR" sz="2400" dirty="0">
                <a:ea typeface="Adobe Myungjo Std M" panose="02020600000000000000" pitchFamily="18" charset="-128"/>
              </a:rPr>
              <a:t>, portanto:							</a:t>
            </a:r>
            <a:r>
              <a:rPr lang="pt-BR" sz="2400" dirty="0" smtClean="0">
                <a:ea typeface="Adobe Myungjo Std M" panose="02020600000000000000" pitchFamily="18" charset="-128"/>
              </a:rPr>
              <a:t>	</a:t>
            </a:r>
            <a:r>
              <a:rPr lang="pt-BR" sz="2400" dirty="0">
                <a:ea typeface="Adobe Myungjo Std M" panose="02020600000000000000" pitchFamily="18" charset="-128"/>
              </a:rPr>
              <a:t> </a:t>
            </a:r>
            <a:r>
              <a:rPr lang="pt-BR" sz="2400" dirty="0" smtClean="0">
                <a:ea typeface="Adobe Myungjo Std M" panose="02020600000000000000" pitchFamily="18" charset="-128"/>
              </a:rPr>
              <a:t>  	   	</a:t>
            </a:r>
            <a:endParaRPr lang="pt-BR" sz="2400" dirty="0">
              <a:ea typeface="Adobe Myungjo Std M" panose="02020600000000000000" pitchFamily="18" charset="-128"/>
            </a:endParaRPr>
          </a:p>
          <a:p>
            <a:r>
              <a:rPr lang="pt-BR" sz="2400" dirty="0" smtClean="0">
                <a:ea typeface="Adobe Myungjo Std M" panose="02020600000000000000" pitchFamily="18" charset="-128"/>
              </a:rPr>
              <a:t>34 </a:t>
            </a:r>
            <a:r>
              <a:rPr lang="pt-BR" sz="2400" dirty="0">
                <a:ea typeface="Adobe Myungjo Std M" panose="02020600000000000000" pitchFamily="18" charset="-128"/>
              </a:rPr>
              <a:t>TC + </a:t>
            </a:r>
            <a:r>
              <a:rPr lang="pt-BR" sz="2400" dirty="0" smtClean="0">
                <a:ea typeface="Adobe Myungjo Std M" panose="02020600000000000000" pitchFamily="18" charset="-128"/>
              </a:rPr>
              <a:t>58 </a:t>
            </a:r>
            <a:r>
              <a:rPr lang="pt-BR" sz="2400" dirty="0">
                <a:ea typeface="Adobe Myungjo Std M" panose="02020600000000000000" pitchFamily="18" charset="-128"/>
              </a:rPr>
              <a:t>ID = </a:t>
            </a:r>
            <a:r>
              <a:rPr lang="pt-BR" sz="2400" dirty="0" smtClean="0">
                <a:ea typeface="Adobe Myungjo Std M" panose="02020600000000000000" pitchFamily="18" charset="-128"/>
              </a:rPr>
              <a:t>92 PONTOS</a:t>
            </a:r>
          </a:p>
          <a:p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35091" y="1087418"/>
            <a:ext cx="111379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ea typeface="Adobe Myungjo Std M" panose="02020600000000000000" pitchFamily="18" charset="-128"/>
              </a:rPr>
              <a:t>Hipótese: </a:t>
            </a:r>
            <a:r>
              <a:rPr lang="pt-BR" sz="2400" b="1" dirty="0" smtClean="0">
                <a:ea typeface="Adobe Myungjo Std M" panose="02020600000000000000" pitchFamily="18" charset="-128"/>
              </a:rPr>
              <a:t>Servidor </a:t>
            </a:r>
            <a:r>
              <a:rPr lang="pt-BR" sz="2400" dirty="0" smtClean="0">
                <a:ea typeface="Adobe Myungjo Std M" panose="02020600000000000000" pitchFamily="18" charset="-128"/>
              </a:rPr>
              <a:t>próximo à idade e tempo de contribuição. </a:t>
            </a:r>
          </a:p>
          <a:p>
            <a:endParaRPr lang="pt-BR" sz="2400" dirty="0">
              <a:ea typeface="Adobe Myungjo Std M" panose="02020600000000000000" pitchFamily="18" charset="-128"/>
            </a:endParaRPr>
          </a:p>
          <a:p>
            <a:r>
              <a:rPr lang="pt-BR" sz="2400" dirty="0" smtClean="0">
                <a:ea typeface="Adobe Myungjo Std M" panose="02020600000000000000" pitchFamily="18" charset="-128"/>
              </a:rPr>
              <a:t>Ingresso em </a:t>
            </a:r>
            <a:r>
              <a:rPr lang="pt-BR" sz="2400" dirty="0" err="1" smtClean="0">
                <a:ea typeface="Adobe Myungjo Std M" panose="02020600000000000000" pitchFamily="18" charset="-128"/>
              </a:rPr>
              <a:t>jan</a:t>
            </a:r>
            <a:r>
              <a:rPr lang="pt-BR" sz="2400" dirty="0" smtClean="0">
                <a:ea typeface="Adobe Myungjo Std M" panose="02020600000000000000" pitchFamily="18" charset="-128"/>
              </a:rPr>
              <a:t>/1993 aos 32 anos:</a:t>
            </a:r>
          </a:p>
          <a:p>
            <a:pPr marL="342900" indent="-342900">
              <a:buFontTx/>
              <a:buChar char="-"/>
            </a:pPr>
            <a:r>
              <a:rPr lang="pt-BR" sz="2400" dirty="0" smtClean="0">
                <a:ea typeface="Adobe Myungjo Std M" panose="02020600000000000000" pitchFamily="18" charset="-128"/>
              </a:rPr>
              <a:t>58 anos de IDADE</a:t>
            </a:r>
          </a:p>
          <a:p>
            <a:pPr marL="342900" indent="-342900">
              <a:buFontTx/>
              <a:buChar char="-"/>
            </a:pPr>
            <a:r>
              <a:rPr lang="pt-BR" sz="2400" dirty="0" smtClean="0">
                <a:ea typeface="Adobe Myungjo Std M" panose="02020600000000000000" pitchFamily="18" charset="-128"/>
              </a:rPr>
              <a:t>26 anos de TC no </a:t>
            </a:r>
            <a:r>
              <a:rPr lang="pt-BR" sz="2400" dirty="0" err="1" smtClean="0">
                <a:ea typeface="Adobe Myungjo Std M" panose="02020600000000000000" pitchFamily="18" charset="-128"/>
              </a:rPr>
              <a:t>Serv</a:t>
            </a:r>
            <a:r>
              <a:rPr lang="pt-BR" sz="2400" dirty="0" smtClean="0">
                <a:ea typeface="Adobe Myungjo Std M" panose="02020600000000000000" pitchFamily="18" charset="-128"/>
              </a:rPr>
              <a:t> </a:t>
            </a:r>
            <a:r>
              <a:rPr lang="pt-BR" sz="2400" dirty="0" err="1" smtClean="0">
                <a:ea typeface="Adobe Myungjo Std M" panose="02020600000000000000" pitchFamily="18" charset="-128"/>
              </a:rPr>
              <a:t>Púb</a:t>
            </a:r>
            <a:r>
              <a:rPr lang="pt-BR" sz="2400" dirty="0" smtClean="0">
                <a:ea typeface="Adobe Myungjo Std M" panose="02020600000000000000" pitchFamily="18" charset="-128"/>
              </a:rPr>
              <a:t> 		</a:t>
            </a:r>
          </a:p>
          <a:p>
            <a:pPr marL="342900" indent="-342900">
              <a:buFontTx/>
              <a:buChar char="-"/>
            </a:pPr>
            <a:r>
              <a:rPr lang="pt-BR" sz="2400" dirty="0" smtClean="0">
                <a:ea typeface="Adobe Myungjo Std M" panose="02020600000000000000" pitchFamily="18" charset="-128"/>
              </a:rPr>
              <a:t>8 anos de TC no INSS</a:t>
            </a:r>
          </a:p>
          <a:p>
            <a:r>
              <a:rPr lang="pt-BR" dirty="0" smtClean="0">
                <a:ea typeface="Adobe Myungjo Std M" panose="02020600000000000000" pitchFamily="18" charset="-128"/>
              </a:rPr>
              <a:t>							</a:t>
            </a:r>
          </a:p>
          <a:p>
            <a:r>
              <a:rPr lang="pt-BR" sz="2400" dirty="0" smtClean="0">
                <a:ea typeface="Adobe Myungjo Std M" panose="02020600000000000000" pitchFamily="18" charset="-128"/>
              </a:rPr>
              <a:t>				</a:t>
            </a:r>
            <a:endParaRPr lang="pt-BR" sz="2800" i="1" dirty="0">
              <a:ea typeface="Adobe Myungjo Std M" panose="02020600000000000000" pitchFamily="18" charset="-128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427384" y="4327806"/>
            <a:ext cx="1374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ea typeface="Adobe Myungjo Std M" panose="02020600000000000000" pitchFamily="18" charset="-128"/>
              </a:rPr>
              <a:t>202</a:t>
            </a:r>
            <a:r>
              <a:rPr lang="pt-BR" dirty="0">
                <a:solidFill>
                  <a:srgbClr val="FF0000"/>
                </a:solidFill>
                <a:ea typeface="Adobe Myungjo Std M" panose="02020600000000000000" pitchFamily="18" charset="-128"/>
              </a:rPr>
              <a:t>6</a:t>
            </a:r>
            <a:r>
              <a:rPr lang="pt-BR" dirty="0">
                <a:ea typeface="Adobe Myungjo Std M" panose="02020600000000000000" pitchFamily="18" charset="-128"/>
              </a:rPr>
              <a:t> (Idade)</a:t>
            </a:r>
            <a:endParaRPr lang="pt-BR" sz="2400" dirty="0">
              <a:ea typeface="Adobe Myungjo Std M" panose="02020600000000000000" pitchFamily="18" charset="-128"/>
            </a:endParaRP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100242" y="432780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ea typeface="Adobe Myungjo Std M" panose="02020600000000000000" pitchFamily="18" charset="-128"/>
              </a:rPr>
              <a:t>202</a:t>
            </a:r>
            <a:r>
              <a:rPr lang="pt-BR" dirty="0" smtClean="0">
                <a:solidFill>
                  <a:srgbClr val="FF0000"/>
                </a:solidFill>
                <a:ea typeface="Adobe Myungjo Std M" panose="02020600000000000000" pitchFamily="18" charset="-128"/>
              </a:rPr>
              <a:t>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732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667810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>
                <a:ea typeface="Adobe Myungjo Std M" panose="02020600000000000000" pitchFamily="18" charset="-128"/>
              </a:rPr>
              <a:t>REGRA DE TRANSIÇÃO I </a:t>
            </a:r>
          </a:p>
          <a:p>
            <a:endParaRPr lang="pt-BR" dirty="0">
              <a:ea typeface="Adobe Myungjo Std M" panose="02020600000000000000" pitchFamily="18" charset="-128"/>
            </a:endParaRPr>
          </a:p>
          <a:p>
            <a:endParaRPr lang="pt-BR" dirty="0">
              <a:ea typeface="Adobe Myungjo Std M" panose="02020600000000000000" pitchFamily="18" charset="-128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3242577" y="95311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386"/>
                <a:gridCol w="725214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2023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2026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ID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Mín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TC </a:t>
                      </a:r>
                      <a:r>
                        <a:rPr lang="pt-BR" dirty="0" err="1" smtClean="0"/>
                        <a:t>Mín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3242577" y="2436473"/>
          <a:ext cx="8128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753"/>
                <a:gridCol w="721847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Servidor (Pontos)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0" y="4142969"/>
            <a:ext cx="3337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ea typeface="Adobe Myungjo Std M" panose="02020600000000000000" pitchFamily="18" charset="-128"/>
              </a:rPr>
              <a:t>REGRA DE TRANSIÇÃO </a:t>
            </a:r>
            <a:r>
              <a:rPr lang="pt-BR" sz="2400" b="1" dirty="0" smtClean="0">
                <a:ea typeface="Adobe Myungjo Std M" panose="02020600000000000000" pitchFamily="18" charset="-128"/>
              </a:rPr>
              <a:t>II </a:t>
            </a:r>
            <a:endParaRPr lang="pt-BR" sz="2400" b="1" dirty="0">
              <a:ea typeface="Adobe Myungjo Std M" panose="02020600000000000000" pitchFamily="18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695281" y="3147718"/>
            <a:ext cx="4146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 anos a mais que a regra atual (2021)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3242577" y="3917064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754"/>
                <a:gridCol w="721846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2021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1"/>
                          </a:solidFill>
                        </a:rPr>
                        <a:t>2023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2026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ID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Mín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TC </a:t>
                      </a:r>
                      <a:r>
                        <a:rPr lang="pt-BR" dirty="0" err="1" smtClean="0"/>
                        <a:t>Mín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/>
          </p:nvPr>
        </p:nvGraphicFramePr>
        <p:xfrm>
          <a:off x="3242577" y="5029584"/>
          <a:ext cx="812800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285"/>
                <a:gridCol w="690315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Servidor (TC)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Pedágio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+ 1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7772399" y="6196214"/>
            <a:ext cx="4146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Igual à regra atual (2021)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425639" y="67389"/>
            <a:ext cx="9320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ea typeface="Adobe Myungjo Std M" panose="02020600000000000000" pitchFamily="18" charset="-128"/>
              </a:rPr>
              <a:t>Exemplo </a:t>
            </a:r>
            <a:r>
              <a:rPr lang="pt-BR" sz="3200" dirty="0" smtClean="0">
                <a:ea typeface="Adobe Myungjo Std M" panose="02020600000000000000" pitchFamily="18" charset="-128"/>
              </a:rPr>
              <a:t>2 de </a:t>
            </a:r>
            <a:r>
              <a:rPr lang="pt-BR" sz="3200" dirty="0">
                <a:ea typeface="Adobe Myungjo Std M" panose="02020600000000000000" pitchFamily="18" charset="-128"/>
              </a:rPr>
              <a:t>cálculo de aposentadoria </a:t>
            </a:r>
            <a:r>
              <a:rPr lang="pt-BR" sz="3200" dirty="0" smtClean="0">
                <a:ea typeface="Adobe Myungjo Std M" panose="02020600000000000000" pitchFamily="18" charset="-128"/>
              </a:rPr>
              <a:t>no RPPS</a:t>
            </a:r>
            <a:endParaRPr lang="pt-BR" sz="3200" dirty="0">
              <a:ea typeface="Adobe Myungjo Std M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794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06519478-4F99-47BF-BC75-E621674E6B05}"/>
              </a:ext>
            </a:extLst>
          </p:cNvPr>
          <p:cNvSpPr txBox="1">
            <a:spLocks/>
          </p:cNvSpPr>
          <p:nvPr/>
        </p:nvSpPr>
        <p:spPr>
          <a:xfrm>
            <a:off x="4699000" y="254000"/>
            <a:ext cx="0" cy="0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200" dirty="0"/>
              <a:t>               DIREITO ADQUIRIDO</a:t>
            </a:r>
          </a:p>
        </p:txBody>
      </p:sp>
      <p:sp>
        <p:nvSpPr>
          <p:cNvPr id="6" name="Espaço Reservado para Conteúdo 4">
            <a:extLst>
              <a:ext uri="{FF2B5EF4-FFF2-40B4-BE49-F238E27FC236}">
                <a16:creationId xmlns="" xmlns:a16="http://schemas.microsoft.com/office/drawing/2014/main" id="{4BD694CC-F07E-49D4-83AB-16B56666B7C5}"/>
              </a:ext>
            </a:extLst>
          </p:cNvPr>
          <p:cNvSpPr txBox="1">
            <a:spLocks/>
          </p:cNvSpPr>
          <p:nvPr/>
        </p:nvSpPr>
        <p:spPr>
          <a:xfrm>
            <a:off x="590826" y="1199188"/>
            <a:ext cx="11010348" cy="4351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pt-BR" sz="2400" b="1" dirty="0"/>
              <a:t>Art. 3º </a:t>
            </a:r>
            <a:r>
              <a:rPr lang="pt-BR" sz="2400" dirty="0"/>
              <a:t>A concessão de aposentadoria ao servidor público federal vinculado a regime próprio de previdência social e ao segurado do Regime Geral de Previdência Social e de pensão por morte aos respectivos dependentes será assegurada, a qualquer tempo, desde que tenham sido cumpridos os requisitos para obtenção desses benefícios até a data de entrada em vigor desta Emenda Constitucional, observados os critérios da legislação vigente na data em que foram atendidos os requisitos para a concessão da aposentadoria ou da pensão por morte. </a:t>
            </a:r>
            <a:endParaRPr lang="pt-BR" sz="2400" dirty="0" smtClean="0"/>
          </a:p>
          <a:p>
            <a:pPr algn="just">
              <a:lnSpc>
                <a:spcPct val="100000"/>
              </a:lnSpc>
            </a:pPr>
            <a:endParaRPr lang="pt-BR" sz="2400" dirty="0"/>
          </a:p>
          <a:p>
            <a:pPr algn="just">
              <a:lnSpc>
                <a:spcPct val="100000"/>
              </a:lnSpc>
            </a:pPr>
            <a:r>
              <a:rPr lang="pt-BR" sz="2400" dirty="0" smtClean="0"/>
              <a:t>A importância do Planejamento Previdenciário </a:t>
            </a:r>
          </a:p>
          <a:p>
            <a:pPr algn="just">
              <a:lnSpc>
                <a:spcPct val="100000"/>
              </a:lnSpc>
            </a:pPr>
            <a:r>
              <a:rPr lang="pt-BR" sz="2400" dirty="0" smtClean="0"/>
              <a:t>CTC e averbação de </a:t>
            </a:r>
            <a:r>
              <a:rPr lang="pt-BR" sz="2400" smtClean="0"/>
              <a:t>outro regime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38074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585" y="477797"/>
            <a:ext cx="3657561" cy="162195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326627" y="5660714"/>
            <a:ext cx="7092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dirty="0" smtClean="0">
                <a:solidFill>
                  <a:schemeClr val="bg1"/>
                </a:solidFill>
                <a:ea typeface="Adobe Myungjo Std M" panose="02020600000000000000" pitchFamily="18" charset="-128"/>
              </a:rPr>
              <a:t>leonardo@ziccarelli.adv.br</a:t>
            </a:r>
            <a:endParaRPr lang="pt-BR" sz="2400" b="1" i="1" dirty="0">
              <a:solidFill>
                <a:schemeClr val="bg1"/>
              </a:solidFill>
              <a:ea typeface="Adobe Myungjo Std M" panose="02020600000000000000" pitchFamily="18" charset="-128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FEDD7681-FA78-4BE1-8ABA-01F2E5F96410}"/>
              </a:ext>
            </a:extLst>
          </p:cNvPr>
          <p:cNvSpPr txBox="1"/>
          <p:nvPr/>
        </p:nvSpPr>
        <p:spPr>
          <a:xfrm>
            <a:off x="1675088" y="2956902"/>
            <a:ext cx="8395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chemeClr val="bg1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Obrigado!!</a:t>
            </a:r>
            <a:endParaRPr lang="pt-BR" sz="5400" dirty="0">
              <a:solidFill>
                <a:schemeClr val="bg1"/>
              </a:solidFill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002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half" idx="4294967295"/>
          </p:nvPr>
        </p:nvSpPr>
        <p:spPr>
          <a:xfrm>
            <a:off x="873124" y="1070276"/>
            <a:ext cx="1047115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pt-BR" sz="3200" dirty="0"/>
              <a:t>Raízes Históricas do Sistema</a:t>
            </a:r>
          </a:p>
          <a:p>
            <a:pPr lvl="0"/>
            <a:r>
              <a:rPr lang="pt-BR" sz="3200" dirty="0"/>
              <a:t>Seguro Social x Seguro Universal</a:t>
            </a:r>
          </a:p>
          <a:p>
            <a:pPr lvl="0"/>
            <a:r>
              <a:rPr lang="pt-BR" sz="3200" dirty="0"/>
              <a:t>O Fenômeno Demográfico</a:t>
            </a:r>
          </a:p>
          <a:p>
            <a:pPr lvl="0"/>
            <a:r>
              <a:rPr lang="pt-BR" sz="3200" dirty="0"/>
              <a:t>A Experiência </a:t>
            </a:r>
            <a:r>
              <a:rPr lang="pt-BR" sz="3200" dirty="0" smtClean="0"/>
              <a:t>Internacional</a:t>
            </a:r>
          </a:p>
          <a:p>
            <a:pPr lvl="0"/>
            <a:r>
              <a:rPr lang="pt-BR" sz="3200" dirty="0" smtClean="0"/>
              <a:t>Os eixos da Reforma da Previdência</a:t>
            </a:r>
          </a:p>
          <a:p>
            <a:pPr lvl="0"/>
            <a:r>
              <a:rPr lang="pt-BR" sz="3200" dirty="0" smtClean="0"/>
              <a:t>O mote econômico: Austeridade e Ajuste Fiscal</a:t>
            </a:r>
          </a:p>
          <a:p>
            <a:pPr lvl="0"/>
            <a:r>
              <a:rPr lang="pt-BR" sz="3200" dirty="0" smtClean="0"/>
              <a:t>A Desidratação do Texto</a:t>
            </a:r>
          </a:p>
          <a:p>
            <a:pPr lvl="0"/>
            <a:r>
              <a:rPr lang="pt-BR" sz="3200" dirty="0" smtClean="0"/>
              <a:t>Os Pilares do Sistema e sua Coexistência</a:t>
            </a:r>
            <a:endParaRPr lang="pt-BR" sz="3200" dirty="0"/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60565AD5-EBA2-49FE-B17D-8621A502B0A4}"/>
              </a:ext>
            </a:extLst>
          </p:cNvPr>
          <p:cNvSpPr txBox="1"/>
          <p:nvPr/>
        </p:nvSpPr>
        <p:spPr>
          <a:xfrm>
            <a:off x="1571624" y="201874"/>
            <a:ext cx="975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E5A812"/>
                </a:solidFill>
              </a:rPr>
              <a:t>Reforma da Previdência no Brasil – contextualização</a:t>
            </a:r>
            <a:endParaRPr lang="pt-BR" sz="3200" b="1" dirty="0">
              <a:solidFill>
                <a:srgbClr val="FF0000"/>
              </a:solidFill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="" xmlns:a16="http://schemas.microsoft.com/office/drawing/2014/main" id="{5B5B8429-340A-43D3-B1BD-E4BAB57E5195}"/>
              </a:ext>
            </a:extLst>
          </p:cNvPr>
          <p:cNvCxnSpPr/>
          <p:nvPr/>
        </p:nvCxnSpPr>
        <p:spPr>
          <a:xfrm>
            <a:off x="1571624" y="734788"/>
            <a:ext cx="907415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05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half" idx="4294967295"/>
          </p:nvPr>
        </p:nvSpPr>
        <p:spPr>
          <a:xfrm>
            <a:off x="873124" y="1043998"/>
            <a:ext cx="10471150" cy="4351338"/>
          </a:xfrm>
        </p:spPr>
        <p:txBody>
          <a:bodyPr>
            <a:normAutofit/>
          </a:bodyPr>
          <a:lstStyle/>
          <a:p>
            <a:pPr lvl="0"/>
            <a:r>
              <a:rPr lang="pt-BR" sz="3200" dirty="0" smtClean="0"/>
              <a:t>A constitucionalização e uniformização de regras entre regimes</a:t>
            </a:r>
          </a:p>
          <a:p>
            <a:pPr lvl="0"/>
            <a:r>
              <a:rPr lang="pt-BR" sz="3200" dirty="0" smtClean="0"/>
              <a:t>PEC Paralela para Servidores dos entes Subnacionais</a:t>
            </a:r>
          </a:p>
          <a:p>
            <a:pPr lvl="0"/>
            <a:r>
              <a:rPr lang="pt-BR" sz="3200" dirty="0" smtClean="0"/>
              <a:t>24 meses para criação da Previdência Complementar </a:t>
            </a:r>
          </a:p>
          <a:p>
            <a:pPr lvl="0"/>
            <a:r>
              <a:rPr lang="pt-BR" sz="3200" dirty="0" smtClean="0"/>
              <a:t>Abono de permanência garantido até nova Lei que a altere</a:t>
            </a:r>
          </a:p>
          <a:p>
            <a:r>
              <a:rPr lang="pt-BR" sz="3200" dirty="0"/>
              <a:t>Readaptação do Servidor Público</a:t>
            </a:r>
          </a:p>
          <a:p>
            <a:pPr lvl="0"/>
            <a:r>
              <a:rPr lang="pt-BR" sz="3200" dirty="0" smtClean="0"/>
              <a:t>O Direito Adquirido e a importância do Planejamento Previdenciário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60565AD5-EBA2-49FE-B17D-8621A502B0A4}"/>
              </a:ext>
            </a:extLst>
          </p:cNvPr>
          <p:cNvSpPr txBox="1"/>
          <p:nvPr/>
        </p:nvSpPr>
        <p:spPr>
          <a:xfrm>
            <a:off x="1571624" y="201874"/>
            <a:ext cx="9831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E5A812"/>
                </a:solidFill>
              </a:rPr>
              <a:t>ASPECTOS GERAIS DA </a:t>
            </a:r>
            <a:r>
              <a:rPr lang="pt-BR" sz="3200" dirty="0" smtClean="0">
                <a:solidFill>
                  <a:srgbClr val="E5A812"/>
                </a:solidFill>
              </a:rPr>
              <a:t>REFORMA</a:t>
            </a:r>
            <a:endParaRPr lang="pt-BR" sz="3200" b="1" dirty="0">
              <a:solidFill>
                <a:srgbClr val="FF0000"/>
              </a:solidFill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="" xmlns:a16="http://schemas.microsoft.com/office/drawing/2014/main" id="{5B5B8429-340A-43D3-B1BD-E4BAB57E5195}"/>
              </a:ext>
            </a:extLst>
          </p:cNvPr>
          <p:cNvCxnSpPr/>
          <p:nvPr/>
        </p:nvCxnSpPr>
        <p:spPr>
          <a:xfrm>
            <a:off x="1571624" y="734788"/>
            <a:ext cx="907415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13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CC044D20-A30E-4C68-99B5-88E00645E4AA}"/>
              </a:ext>
            </a:extLst>
          </p:cNvPr>
          <p:cNvSpPr txBox="1">
            <a:spLocks/>
          </p:cNvSpPr>
          <p:nvPr/>
        </p:nvSpPr>
        <p:spPr>
          <a:xfrm>
            <a:off x="365760" y="13064"/>
            <a:ext cx="11460480" cy="8098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dirty="0" smtClean="0"/>
              <a:t>CUSTEIO no RPPS </a:t>
            </a:r>
            <a:r>
              <a:rPr lang="pt-BR" sz="4000" b="1" dirty="0"/>
              <a:t>– CONTRIBUIÇÕES 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="" xmlns:a16="http://schemas.microsoft.com/office/drawing/2014/main" id="{EB86490E-050D-4C8E-93FA-A49B947B6A07}"/>
              </a:ext>
            </a:extLst>
          </p:cNvPr>
          <p:cNvSpPr txBox="1">
            <a:spLocks/>
          </p:cNvSpPr>
          <p:nvPr/>
        </p:nvSpPr>
        <p:spPr>
          <a:xfrm>
            <a:off x="365760" y="809897"/>
            <a:ext cx="11460480" cy="52251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 contribuição será de 14%, porém sofrerá acréscimos ou reduções: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="" xmlns:a16="http://schemas.microsoft.com/office/drawing/2014/main" id="{DFE85312-8013-463C-97BC-DC81F7AD3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542799"/>
              </p:ext>
            </p:extLst>
          </p:nvPr>
        </p:nvGraphicFramePr>
        <p:xfrm>
          <a:off x="1360002" y="1368226"/>
          <a:ext cx="8188035" cy="43975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20072">
                  <a:extLst>
                    <a:ext uri="{9D8B030D-6E8A-4147-A177-3AD203B41FA5}">
                      <a16:colId xmlns="" xmlns:a16="http://schemas.microsoft.com/office/drawing/2014/main" val="2975911933"/>
                    </a:ext>
                  </a:extLst>
                </a:gridCol>
                <a:gridCol w="1754372">
                  <a:extLst>
                    <a:ext uri="{9D8B030D-6E8A-4147-A177-3AD203B41FA5}">
                      <a16:colId xmlns="" xmlns:a16="http://schemas.microsoft.com/office/drawing/2014/main" val="840428280"/>
                    </a:ext>
                  </a:extLst>
                </a:gridCol>
                <a:gridCol w="2413591"/>
              </a:tblGrid>
              <a:tr h="802467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FAIXA REMUNERAÇÃO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REDUTOR</a:t>
                      </a:r>
                      <a:r>
                        <a:rPr lang="pt-BR" sz="2200" dirty="0" smtClean="0"/>
                        <a:t>/</a:t>
                      </a:r>
                    </a:p>
                    <a:p>
                      <a:r>
                        <a:rPr lang="pt-BR" sz="2200" dirty="0" smtClean="0"/>
                        <a:t>ACRÉSCIMO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/>
                        <a:t>Alíquota Real</a:t>
                      </a:r>
                    </a:p>
                    <a:p>
                      <a:r>
                        <a:rPr lang="pt-BR" sz="2200" dirty="0" smtClean="0"/>
                        <a:t>Praticada na faixa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00732521"/>
                  </a:ext>
                </a:extLst>
              </a:tr>
              <a:tr h="449382">
                <a:tc>
                  <a:txBody>
                    <a:bodyPr/>
                    <a:lstStyle/>
                    <a:p>
                      <a:r>
                        <a:rPr lang="pt-BR" sz="2200" dirty="0"/>
                        <a:t>ATÉ UM SALÁRIO MÍNIMO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- 6,5%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7,5%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624384"/>
                  </a:ext>
                </a:extLst>
              </a:tr>
              <a:tr h="449382">
                <a:tc>
                  <a:txBody>
                    <a:bodyPr/>
                    <a:lstStyle/>
                    <a:p>
                      <a:r>
                        <a:rPr lang="pt-BR" sz="2200" dirty="0"/>
                        <a:t>ACIMA DE 1 SM até R$ 2.000,00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- 5,0%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9%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784005"/>
                  </a:ext>
                </a:extLst>
              </a:tr>
              <a:tr h="449382">
                <a:tc>
                  <a:txBody>
                    <a:bodyPr/>
                    <a:lstStyle/>
                    <a:p>
                      <a:r>
                        <a:rPr lang="pt-BR" sz="2200" dirty="0"/>
                        <a:t>De R$ 2.000,01 até R$ 3.000,00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- 2%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12%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09157311"/>
                  </a:ext>
                </a:extLst>
              </a:tr>
              <a:tr h="449382">
                <a:tc>
                  <a:txBody>
                    <a:bodyPr/>
                    <a:lstStyle/>
                    <a:p>
                      <a:r>
                        <a:rPr lang="pt-BR" sz="2200" dirty="0"/>
                        <a:t>De R$ 3.000,01 até R$ 5.839,45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Alíquota 14%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14%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8641923"/>
                  </a:ext>
                </a:extLst>
              </a:tr>
              <a:tr h="449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/>
                        <a:t>De R$ 5.839,45 até R$ 10.000,00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+ 0,5%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14,5%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1307382"/>
                  </a:ext>
                </a:extLst>
              </a:tr>
              <a:tr h="449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/>
                        <a:t>De R$ 10.000,01 até R$ 20.000,00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+ 2,5%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16,5%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00089827"/>
                  </a:ext>
                </a:extLst>
              </a:tr>
              <a:tr h="449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/>
                        <a:t>De</a:t>
                      </a:r>
                      <a:r>
                        <a:rPr lang="pt-BR" sz="2200" baseline="0" dirty="0"/>
                        <a:t> </a:t>
                      </a:r>
                      <a:r>
                        <a:rPr lang="pt-BR" sz="2200" dirty="0"/>
                        <a:t>R$ 20.000,01</a:t>
                      </a:r>
                      <a:r>
                        <a:rPr lang="pt-BR" sz="2200" baseline="0" dirty="0"/>
                        <a:t> a 39.000,00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+ 5%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19%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8571477"/>
                  </a:ext>
                </a:extLst>
              </a:tr>
              <a:tr h="449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/>
                        <a:t>Acima</a:t>
                      </a:r>
                      <a:r>
                        <a:rPr lang="pt-BR" sz="2200" baseline="0" dirty="0"/>
                        <a:t> de </a:t>
                      </a:r>
                      <a:r>
                        <a:rPr lang="pt-BR" sz="2200" dirty="0"/>
                        <a:t>R$ </a:t>
                      </a:r>
                      <a:r>
                        <a:rPr lang="pt-BR" sz="2200" baseline="0" dirty="0"/>
                        <a:t>39.000,01 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+ 8%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22%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439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499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CC044D20-A30E-4C68-99B5-88E00645E4AA}"/>
              </a:ext>
            </a:extLst>
          </p:cNvPr>
          <p:cNvSpPr txBox="1">
            <a:spLocks/>
          </p:cNvSpPr>
          <p:nvPr/>
        </p:nvSpPr>
        <p:spPr>
          <a:xfrm>
            <a:off x="365760" y="13064"/>
            <a:ext cx="11460480" cy="8098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dirty="0"/>
              <a:t>O QUE MUDA NO RPPS – CONTRIBUIÇÕES 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="" xmlns:a16="http://schemas.microsoft.com/office/drawing/2014/main" id="{EB86490E-050D-4C8E-93FA-A49B947B6A07}"/>
              </a:ext>
            </a:extLst>
          </p:cNvPr>
          <p:cNvSpPr txBox="1">
            <a:spLocks/>
          </p:cNvSpPr>
          <p:nvPr/>
        </p:nvSpPr>
        <p:spPr>
          <a:xfrm>
            <a:off x="833592" y="723016"/>
            <a:ext cx="10256166" cy="52950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Servidor com Remuneração Total de R$25.000,00</a:t>
            </a:r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 smtClean="0"/>
          </a:p>
          <a:p>
            <a:r>
              <a:rPr lang="pt-BR" dirty="0" smtClean="0"/>
              <a:t>Total do Desconto Progressivo: R$3.885,53 (</a:t>
            </a:r>
            <a:r>
              <a:rPr lang="pt-BR" u="sng" dirty="0" smtClean="0"/>
              <a:t>alíquota real: 15,54%</a:t>
            </a:r>
            <a:r>
              <a:rPr lang="pt-BR" dirty="0" smtClean="0"/>
              <a:t>)</a:t>
            </a: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593263"/>
              </p:ext>
            </p:extLst>
          </p:nvPr>
        </p:nvGraphicFramePr>
        <p:xfrm>
          <a:off x="1178441" y="1304629"/>
          <a:ext cx="8369596" cy="36911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05940"/>
                <a:gridCol w="2147776"/>
                <a:gridCol w="2115880"/>
              </a:tblGrid>
              <a:tr h="545436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FAIXA REMUNERAÇÃO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/>
                        <a:t>Alíquota na faixa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/>
                        <a:t>Desconto Real</a:t>
                      </a:r>
                      <a:endParaRPr lang="pt-BR" sz="2200" dirty="0"/>
                    </a:p>
                  </a:txBody>
                  <a:tcPr/>
                </a:tc>
              </a:tr>
              <a:tr h="449382">
                <a:tc>
                  <a:txBody>
                    <a:bodyPr/>
                    <a:lstStyle/>
                    <a:p>
                      <a:r>
                        <a:rPr lang="pt-BR" sz="2200" dirty="0"/>
                        <a:t>ATÉ UM SALÁRIO MÍNIMO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7,5%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R$74,85</a:t>
                      </a:r>
                      <a:endParaRPr lang="pt-BR" sz="2200" dirty="0"/>
                    </a:p>
                  </a:txBody>
                  <a:tcPr/>
                </a:tc>
              </a:tr>
              <a:tr h="449382">
                <a:tc>
                  <a:txBody>
                    <a:bodyPr/>
                    <a:lstStyle/>
                    <a:p>
                      <a:r>
                        <a:rPr lang="pt-BR" sz="2200" dirty="0"/>
                        <a:t>ACIMA DE 1 SM até R$ 2.000,00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9%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R$90,00</a:t>
                      </a:r>
                      <a:endParaRPr lang="pt-BR" sz="2200" dirty="0"/>
                    </a:p>
                  </a:txBody>
                  <a:tcPr/>
                </a:tc>
              </a:tr>
              <a:tr h="449382">
                <a:tc>
                  <a:txBody>
                    <a:bodyPr/>
                    <a:lstStyle/>
                    <a:p>
                      <a:r>
                        <a:rPr lang="pt-BR" sz="2200" dirty="0"/>
                        <a:t>De R$ 2.000,01 até R$ 3.000,00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12%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R$119,88</a:t>
                      </a:r>
                      <a:endParaRPr lang="pt-BR" sz="2200" dirty="0"/>
                    </a:p>
                  </a:txBody>
                  <a:tcPr/>
                </a:tc>
              </a:tr>
              <a:tr h="449382">
                <a:tc>
                  <a:txBody>
                    <a:bodyPr/>
                    <a:lstStyle/>
                    <a:p>
                      <a:r>
                        <a:rPr lang="pt-BR" sz="2200" dirty="0"/>
                        <a:t>De R$ 3.000,01 até R$ 5.839,45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14%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R$397,52</a:t>
                      </a:r>
                      <a:endParaRPr lang="pt-BR" sz="2200" dirty="0"/>
                    </a:p>
                  </a:txBody>
                  <a:tcPr/>
                </a:tc>
              </a:tr>
              <a:tr h="449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/>
                        <a:t>De R$ 5.839,45 até R$ 10.000,00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14,5%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R$603,28</a:t>
                      </a:r>
                      <a:endParaRPr lang="pt-BR" sz="2200" dirty="0"/>
                    </a:p>
                  </a:txBody>
                  <a:tcPr/>
                </a:tc>
              </a:tr>
              <a:tr h="449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/>
                        <a:t>De R$ 10.000,01 até R$ 20.000,00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16,5%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R$1.650,00</a:t>
                      </a:r>
                      <a:endParaRPr lang="pt-BR" sz="2200" dirty="0"/>
                    </a:p>
                  </a:txBody>
                  <a:tcPr/>
                </a:tc>
              </a:tr>
              <a:tr h="449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/>
                        <a:t>De</a:t>
                      </a:r>
                      <a:r>
                        <a:rPr lang="pt-BR" sz="2200" baseline="0" dirty="0"/>
                        <a:t> </a:t>
                      </a:r>
                      <a:r>
                        <a:rPr lang="pt-BR" sz="2200" dirty="0"/>
                        <a:t>R$ 20.000,01</a:t>
                      </a:r>
                      <a:r>
                        <a:rPr lang="pt-BR" sz="2200" baseline="0" dirty="0"/>
                        <a:t> a 39.000,00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19%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R$950,00</a:t>
                      </a:r>
                      <a:endParaRPr lang="pt-BR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806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 idx="4294967295"/>
          </p:nvPr>
        </p:nvSpPr>
        <p:spPr>
          <a:xfrm>
            <a:off x="111125" y="74309"/>
            <a:ext cx="12245975" cy="882651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pt-BR" sz="2800" dirty="0" smtClean="0"/>
              <a:t>REGRA ATUAL PARA APOSENTADORIA</a:t>
            </a:r>
            <a:endParaRPr lang="pt-BR" sz="2800" dirty="0">
              <a:highlight>
                <a:srgbClr val="FF0000"/>
              </a:highlight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357817BB-A853-4C1E-AB58-CFC5115EBAB5}"/>
              </a:ext>
            </a:extLst>
          </p:cNvPr>
          <p:cNvSpPr/>
          <p:nvPr/>
        </p:nvSpPr>
        <p:spPr>
          <a:xfrm>
            <a:off x="4959239" y="768356"/>
            <a:ext cx="2463035" cy="801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highlight>
                  <a:srgbClr val="FF0000"/>
                </a:highlight>
              </a:rPr>
              <a:t>RPPS. SERVIDOR </a:t>
            </a:r>
            <a:r>
              <a:rPr lang="pt-BR" dirty="0" smtClean="0">
                <a:highlight>
                  <a:srgbClr val="FF0000"/>
                </a:highlight>
              </a:rPr>
              <a:t>PÚBLICO</a:t>
            </a:r>
            <a:endParaRPr lang="pt-BR" dirty="0">
              <a:highlight>
                <a:srgbClr val="FF0000"/>
              </a:highlight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="" xmlns:a16="http://schemas.microsoft.com/office/drawing/2014/main" id="{4BB1DD7A-E05B-4F59-85D5-74166B1DE309}"/>
              </a:ext>
            </a:extLst>
          </p:cNvPr>
          <p:cNvSpPr/>
          <p:nvPr/>
        </p:nvSpPr>
        <p:spPr>
          <a:xfrm>
            <a:off x="4088965" y="2790040"/>
            <a:ext cx="1685099" cy="85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30M / 35H TC</a:t>
            </a:r>
          </a:p>
          <a:p>
            <a:pPr algn="ctr"/>
            <a:r>
              <a:rPr lang="pt-BR" dirty="0" smtClean="0"/>
              <a:t>+ 55M / 60H Id</a:t>
            </a:r>
          </a:p>
          <a:p>
            <a:pPr algn="ctr"/>
            <a:endParaRPr lang="pt-BR" b="1" dirty="0"/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1129842" y="1168909"/>
            <a:ext cx="10802073" cy="5374007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Art. 40 da CF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 de cálculo: Média das 80% maiores desde julho/94 </a:t>
            </a:r>
            <a:endParaRPr lang="pt-BR" dirty="0"/>
          </a:p>
          <a:p>
            <a:r>
              <a:rPr lang="pt-BR" dirty="0" smtClean="0"/>
              <a:t>Reajuste: Valor real (INSS &gt; INPC)</a:t>
            </a:r>
          </a:p>
          <a:p>
            <a:endParaRPr lang="pt-BR" dirty="0"/>
          </a:p>
          <a:p>
            <a:r>
              <a:rPr lang="pt-BR" dirty="0" smtClean="0"/>
              <a:t>E quem tinha </a:t>
            </a:r>
            <a:r>
              <a:rPr lang="pt-BR" u="sng" dirty="0" smtClean="0"/>
              <a:t>expectativa</a:t>
            </a:r>
            <a:r>
              <a:rPr lang="pt-BR" dirty="0" smtClean="0"/>
              <a:t> de direito?</a:t>
            </a:r>
          </a:p>
          <a:p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4BB1DD7A-E05B-4F59-85D5-74166B1DE309}"/>
              </a:ext>
            </a:extLst>
          </p:cNvPr>
          <p:cNvSpPr/>
          <p:nvPr/>
        </p:nvSpPr>
        <p:spPr>
          <a:xfrm>
            <a:off x="4645265" y="1645973"/>
            <a:ext cx="2960880" cy="882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10 </a:t>
            </a:r>
            <a:r>
              <a:rPr lang="pt-BR" dirty="0"/>
              <a:t>ANOS SERV. </a:t>
            </a:r>
            <a:r>
              <a:rPr lang="pt-BR" dirty="0" smtClean="0"/>
              <a:t>PÚBLICO +</a:t>
            </a:r>
          </a:p>
          <a:p>
            <a:pPr algn="ctr"/>
            <a:r>
              <a:rPr lang="pt-BR" dirty="0" smtClean="0"/>
              <a:t>5 ANOS CARGO EFETIVO</a:t>
            </a:r>
            <a:endParaRPr lang="pt-BR" dirty="0"/>
          </a:p>
          <a:p>
            <a:pPr algn="ctr"/>
            <a:endParaRPr lang="pt-BR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5799377" y="2935732"/>
            <a:ext cx="56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ou</a:t>
            </a:r>
            <a:endParaRPr lang="pt-BR" sz="2800" b="1" dirty="0"/>
          </a:p>
        </p:txBody>
      </p:sp>
      <p:sp>
        <p:nvSpPr>
          <p:cNvPr id="10" name="Retângulo 9">
            <a:extLst>
              <a:ext uri="{FF2B5EF4-FFF2-40B4-BE49-F238E27FC236}">
                <a16:creationId xmlns="" xmlns:a16="http://schemas.microsoft.com/office/drawing/2014/main" id="{4BB1DD7A-E05B-4F59-85D5-74166B1DE309}"/>
              </a:ext>
            </a:extLst>
          </p:cNvPr>
          <p:cNvSpPr/>
          <p:nvPr/>
        </p:nvSpPr>
        <p:spPr>
          <a:xfrm>
            <a:off x="6458198" y="2805707"/>
            <a:ext cx="1685099" cy="85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60M / 65H Id</a:t>
            </a:r>
          </a:p>
          <a:p>
            <a:pPr algn="ctr"/>
            <a:r>
              <a:rPr lang="pt-BR" b="1" dirty="0" smtClean="0"/>
              <a:t>Proporcional</a:t>
            </a:r>
          </a:p>
          <a:p>
            <a:pPr algn="ctr"/>
            <a:r>
              <a:rPr lang="pt-BR" b="1" dirty="0" smtClean="0"/>
              <a:t>X/30 / X/35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5934030" y="248988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+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885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11125" y="74309"/>
            <a:ext cx="12245975" cy="882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dirty="0" smtClean="0"/>
              <a:t>REGRAS DE TRANSIÇÃO ATUAIS</a:t>
            </a:r>
            <a:endParaRPr lang="pt-BR" sz="3600" dirty="0">
              <a:highlight>
                <a:srgbClr val="FF0000"/>
              </a:highlight>
            </a:endParaRPr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722518" y="1342103"/>
            <a:ext cx="9871909" cy="4468147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dirty="0" smtClean="0"/>
              <a:t>Forma </a:t>
            </a:r>
            <a:r>
              <a:rPr lang="pt-BR" sz="3200" dirty="0"/>
              <a:t>de cálculo: </a:t>
            </a:r>
            <a:r>
              <a:rPr lang="pt-BR" sz="3200" dirty="0" smtClean="0"/>
              <a:t>MEDIA x INTEGRAL (última remuneração)</a:t>
            </a:r>
          </a:p>
          <a:p>
            <a:r>
              <a:rPr lang="pt-BR" sz="3200" dirty="0" smtClean="0"/>
              <a:t>Forma </a:t>
            </a:r>
            <a:r>
              <a:rPr lang="pt-BR" sz="3200" dirty="0"/>
              <a:t>de Reajuste: </a:t>
            </a:r>
            <a:r>
              <a:rPr lang="pt-BR" sz="3200" dirty="0" smtClean="0"/>
              <a:t>VALOR REAL x PARIDADE (servidores de ativa)</a:t>
            </a:r>
            <a:endParaRPr lang="pt-BR" sz="3200" dirty="0"/>
          </a:p>
          <a:p>
            <a:endParaRPr lang="pt-BR" sz="3200" dirty="0"/>
          </a:p>
          <a:p>
            <a:r>
              <a:rPr lang="pt-BR" sz="3200" dirty="0" smtClean="0"/>
              <a:t>Marco temporal para a transição EC </a:t>
            </a:r>
            <a:r>
              <a:rPr lang="pt-BR" sz="3200" dirty="0"/>
              <a:t>20/98 e EC </a:t>
            </a:r>
            <a:r>
              <a:rPr lang="pt-BR" sz="3200" dirty="0" smtClean="0"/>
              <a:t>41/03:</a:t>
            </a:r>
          </a:p>
          <a:p>
            <a:r>
              <a:rPr lang="pt-BR" sz="3200" u="sng" dirty="0" smtClean="0"/>
              <a:t>Ingresso no serviço público</a:t>
            </a:r>
            <a:r>
              <a:rPr lang="pt-BR" sz="3200" dirty="0" smtClean="0"/>
              <a:t> até </a:t>
            </a:r>
            <a:r>
              <a:rPr lang="pt-BR" sz="3200" b="1" dirty="0" smtClean="0"/>
              <a:t>31.12.2003</a:t>
            </a:r>
            <a:r>
              <a:rPr lang="pt-BR" sz="3200" dirty="0" smtClean="0"/>
              <a:t>.</a:t>
            </a:r>
            <a:endParaRPr lang="pt-BR" sz="3200" b="1" u="sng" dirty="0"/>
          </a:p>
          <a:p>
            <a:endParaRPr lang="pt-BR" dirty="0"/>
          </a:p>
          <a:p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535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357817BB-A853-4C1E-AB58-CFC5115EBAB5}"/>
              </a:ext>
            </a:extLst>
          </p:cNvPr>
          <p:cNvSpPr/>
          <p:nvPr/>
        </p:nvSpPr>
        <p:spPr>
          <a:xfrm>
            <a:off x="4660143" y="797442"/>
            <a:ext cx="2336079" cy="628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highlight>
                  <a:srgbClr val="FF0000"/>
                </a:highlight>
              </a:rPr>
              <a:t>RPPS. SERVIDOR </a:t>
            </a:r>
            <a:r>
              <a:rPr lang="pt-BR" dirty="0" smtClean="0">
                <a:highlight>
                  <a:srgbClr val="FF0000"/>
                </a:highlight>
              </a:rPr>
              <a:t>PÚBLICO</a:t>
            </a:r>
            <a:endParaRPr lang="pt-BR" dirty="0">
              <a:highlight>
                <a:srgbClr val="FF0000"/>
              </a:highlight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="" xmlns:a16="http://schemas.microsoft.com/office/drawing/2014/main" id="{4BB1DD7A-E05B-4F59-85D5-74166B1DE309}"/>
              </a:ext>
            </a:extLst>
          </p:cNvPr>
          <p:cNvSpPr/>
          <p:nvPr/>
        </p:nvSpPr>
        <p:spPr>
          <a:xfrm>
            <a:off x="4973714" y="3247504"/>
            <a:ext cx="1893150" cy="818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30M / 35H TC</a:t>
            </a:r>
          </a:p>
          <a:p>
            <a:pPr algn="ctr"/>
            <a:r>
              <a:rPr lang="pt-BR" dirty="0" smtClean="0"/>
              <a:t>+ 55M / 60H Id</a:t>
            </a:r>
          </a:p>
          <a:p>
            <a:pPr algn="ctr"/>
            <a:endParaRPr lang="pt-BR" b="1" dirty="0"/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833075" y="1316739"/>
            <a:ext cx="10802073" cy="4680323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Art. 6º da EC 41/03</a:t>
            </a:r>
          </a:p>
          <a:p>
            <a:pPr marL="0" indent="0">
              <a:buNone/>
            </a:pPr>
            <a:r>
              <a:rPr lang="pt-BR" sz="2000" dirty="0" smtClean="0"/>
              <a:t>Ingresso até dez/03</a:t>
            </a:r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r>
              <a:rPr lang="pt-BR" dirty="0"/>
              <a:t>Forma de cálculo: </a:t>
            </a:r>
            <a:r>
              <a:rPr lang="pt-BR" dirty="0" smtClean="0"/>
              <a:t>Proventos </a:t>
            </a:r>
            <a:r>
              <a:rPr lang="pt-BR" b="1" dirty="0" smtClean="0"/>
              <a:t>INTEGRAIS </a:t>
            </a:r>
            <a:r>
              <a:rPr lang="pt-BR" dirty="0" smtClean="0"/>
              <a:t>(sobre última Remuneração)</a:t>
            </a:r>
            <a:endParaRPr lang="pt-BR" dirty="0"/>
          </a:p>
          <a:p>
            <a:r>
              <a:rPr lang="pt-BR" dirty="0"/>
              <a:t>Reajuste: </a:t>
            </a:r>
            <a:r>
              <a:rPr lang="pt-BR" b="1" dirty="0" smtClean="0"/>
              <a:t>PARIDADE</a:t>
            </a:r>
            <a:r>
              <a:rPr lang="pt-BR" dirty="0" smtClean="0"/>
              <a:t> Mesma proporção e data dos servidores ativos</a:t>
            </a:r>
            <a:endParaRPr lang="pt-BR" dirty="0"/>
          </a:p>
          <a:p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4BB1DD7A-E05B-4F59-85D5-74166B1DE309}"/>
              </a:ext>
            </a:extLst>
          </p:cNvPr>
          <p:cNvSpPr/>
          <p:nvPr/>
        </p:nvSpPr>
        <p:spPr>
          <a:xfrm>
            <a:off x="4310261" y="1550163"/>
            <a:ext cx="3181584" cy="1307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20 </a:t>
            </a:r>
            <a:r>
              <a:rPr lang="pt-BR" dirty="0"/>
              <a:t>ANOS SERV. </a:t>
            </a:r>
            <a:r>
              <a:rPr lang="pt-BR" dirty="0" smtClean="0"/>
              <a:t>PÚBLICO +</a:t>
            </a:r>
          </a:p>
          <a:p>
            <a:pPr algn="ctr"/>
            <a:r>
              <a:rPr lang="pt-BR" dirty="0" smtClean="0"/>
              <a:t>10 ANOS DE CARREIRA +</a:t>
            </a:r>
          </a:p>
          <a:p>
            <a:pPr algn="ctr"/>
            <a:r>
              <a:rPr lang="pt-BR" dirty="0" smtClean="0"/>
              <a:t>5 ANOS CARGO EFETIVO</a:t>
            </a:r>
            <a:endParaRPr lang="pt-BR" dirty="0"/>
          </a:p>
          <a:p>
            <a:pPr algn="ctr"/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51012" y="27973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+</a:t>
            </a:r>
            <a:endParaRPr lang="pt-BR" sz="2400" dirty="0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111125" y="74309"/>
            <a:ext cx="12245975" cy="882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dirty="0" smtClean="0"/>
              <a:t>REGRAS DE TRANSIÇÃO</a:t>
            </a:r>
            <a:endParaRPr lang="pt-BR" sz="4000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145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357817BB-A853-4C1E-AB58-CFC5115EBAB5}"/>
              </a:ext>
            </a:extLst>
          </p:cNvPr>
          <p:cNvSpPr/>
          <p:nvPr/>
        </p:nvSpPr>
        <p:spPr>
          <a:xfrm>
            <a:off x="4660144" y="835338"/>
            <a:ext cx="2156292" cy="537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highlight>
                  <a:srgbClr val="FF0000"/>
                </a:highlight>
              </a:rPr>
              <a:t>RPPS. SERVIDOR </a:t>
            </a:r>
            <a:r>
              <a:rPr lang="pt-BR" dirty="0" smtClean="0">
                <a:highlight>
                  <a:srgbClr val="FF0000"/>
                </a:highlight>
              </a:rPr>
              <a:t>PÚBLICO</a:t>
            </a:r>
            <a:endParaRPr lang="pt-BR" dirty="0">
              <a:highlight>
                <a:srgbClr val="FF0000"/>
              </a:highlight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="" xmlns:a16="http://schemas.microsoft.com/office/drawing/2014/main" id="{4BB1DD7A-E05B-4F59-85D5-74166B1DE309}"/>
              </a:ext>
            </a:extLst>
          </p:cNvPr>
          <p:cNvSpPr/>
          <p:nvPr/>
        </p:nvSpPr>
        <p:spPr>
          <a:xfrm>
            <a:off x="4739753" y="2830369"/>
            <a:ext cx="1847113" cy="754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30M / 35H TC</a:t>
            </a:r>
          </a:p>
          <a:p>
            <a:pPr algn="ctr"/>
            <a:r>
              <a:rPr lang="pt-BR" dirty="0" smtClean="0"/>
              <a:t>+ 55M / 60H Id</a:t>
            </a:r>
          </a:p>
          <a:p>
            <a:pPr algn="ctr"/>
            <a:endParaRPr lang="pt-BR" b="1" dirty="0"/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554804" y="1337449"/>
            <a:ext cx="10802073" cy="4680323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Art. 3º da EC 47/05</a:t>
            </a:r>
          </a:p>
          <a:p>
            <a:pPr marL="0" indent="0">
              <a:buNone/>
            </a:pPr>
            <a:r>
              <a:rPr lang="pt-BR" sz="2000" dirty="0" smtClean="0"/>
              <a:t>Ingresso até dez/98</a:t>
            </a:r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/>
              <a:t>Forma de cálculo: </a:t>
            </a:r>
            <a:r>
              <a:rPr lang="pt-BR" dirty="0" smtClean="0"/>
              <a:t>Proventos </a:t>
            </a:r>
            <a:r>
              <a:rPr lang="pt-BR" b="1" dirty="0" smtClean="0"/>
              <a:t>INTEGRAIS </a:t>
            </a:r>
            <a:r>
              <a:rPr lang="pt-BR" dirty="0" smtClean="0"/>
              <a:t>(sobre última Remuneração)</a:t>
            </a:r>
            <a:endParaRPr lang="pt-BR" dirty="0"/>
          </a:p>
          <a:p>
            <a:r>
              <a:rPr lang="pt-BR" dirty="0"/>
              <a:t>Reajuste: </a:t>
            </a:r>
            <a:r>
              <a:rPr lang="pt-BR" b="1" dirty="0"/>
              <a:t>PARIDADE</a:t>
            </a:r>
            <a:r>
              <a:rPr lang="pt-BR" dirty="0"/>
              <a:t> Mesma proporção e data dos servidores ativos</a:t>
            </a:r>
          </a:p>
          <a:p>
            <a:endParaRPr lang="pt-BR" dirty="0"/>
          </a:p>
          <a:p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4BB1DD7A-E05B-4F59-85D5-74166B1DE309}"/>
              </a:ext>
            </a:extLst>
          </p:cNvPr>
          <p:cNvSpPr/>
          <p:nvPr/>
        </p:nvSpPr>
        <p:spPr>
          <a:xfrm>
            <a:off x="3834775" y="1497763"/>
            <a:ext cx="3657070" cy="1121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25 </a:t>
            </a:r>
            <a:r>
              <a:rPr lang="pt-BR" dirty="0"/>
              <a:t>ANOS SERV. </a:t>
            </a:r>
            <a:r>
              <a:rPr lang="pt-BR" dirty="0" smtClean="0"/>
              <a:t>PÚBLICO +</a:t>
            </a:r>
          </a:p>
          <a:p>
            <a:pPr algn="ctr"/>
            <a:r>
              <a:rPr lang="pt-BR" dirty="0" smtClean="0"/>
              <a:t>15 ANOS DE CARREIRA +</a:t>
            </a:r>
          </a:p>
          <a:p>
            <a:pPr algn="ctr"/>
            <a:r>
              <a:rPr lang="pt-BR" dirty="0" smtClean="0"/>
              <a:t>5 ANOS CARGO EFETIVO</a:t>
            </a:r>
            <a:endParaRPr lang="pt-BR" dirty="0"/>
          </a:p>
          <a:p>
            <a:pPr algn="ctr"/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5513269" y="25527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+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513269" y="34929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+</a:t>
            </a:r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="" xmlns:a16="http://schemas.microsoft.com/office/drawing/2014/main" id="{357817BB-A853-4C1E-AB58-CFC5115EBAB5}"/>
              </a:ext>
            </a:extLst>
          </p:cNvPr>
          <p:cNvSpPr/>
          <p:nvPr/>
        </p:nvSpPr>
        <p:spPr>
          <a:xfrm>
            <a:off x="4426285" y="3972029"/>
            <a:ext cx="2444280" cy="676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highlight>
                  <a:srgbClr val="FF0000"/>
                </a:highlight>
              </a:rPr>
              <a:t>Redução de 1 ano de Idade para cada ano de TC a mais</a:t>
            </a:r>
            <a:endParaRPr lang="pt-BR" dirty="0">
              <a:highlight>
                <a:srgbClr val="FF0000"/>
              </a:highlight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111125" y="74309"/>
            <a:ext cx="12245975" cy="882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dirty="0" smtClean="0"/>
              <a:t>REGRAS DE TRANSIÇÃO</a:t>
            </a:r>
            <a:endParaRPr lang="pt-BR" sz="3600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3241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dobe Myungjo Std M" panose="02020600000000000000" pitchFamily="18" charset="-128"/>
            <a:ea typeface="Adobe Myungjo Std M" panose="02020600000000000000" pitchFamily="18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3850</TotalTime>
  <Words>1409</Words>
  <Application>Microsoft Office PowerPoint</Application>
  <PresentationFormat>Widescreen</PresentationFormat>
  <Paragraphs>469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Adobe Myungjo Std M</vt:lpstr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REGRA ATUAL PARA APOSENTADORIA</vt:lpstr>
      <vt:lpstr>Apresentação do PowerPoint</vt:lpstr>
      <vt:lpstr>Apresentação do PowerPoint</vt:lpstr>
      <vt:lpstr>Apresentação do PowerPoint</vt:lpstr>
      <vt:lpstr>Apresentação do PowerPoint</vt:lpstr>
      <vt:lpstr>REGRAS DE TRANSIÇÃO 1 na PEC 6/19</vt:lpstr>
      <vt:lpstr>REGRA DE TRANSIÇAO 1- APOSENTADORIA POR TEMPO DE CONTRIBUIÇÃO</vt:lpstr>
      <vt:lpstr>Apresentação do PowerPoint</vt:lpstr>
      <vt:lpstr>REGRAS DE TRANSIÇÃO 2 – RPPS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DESKTOP</dc:creator>
  <cp:lastModifiedBy>Leonardo Ziccarelli</cp:lastModifiedBy>
  <cp:revision>153</cp:revision>
  <cp:lastPrinted>2019-10-28T22:39:59Z</cp:lastPrinted>
  <dcterms:created xsi:type="dcterms:W3CDTF">2017-10-25T12:46:50Z</dcterms:created>
  <dcterms:modified xsi:type="dcterms:W3CDTF">2019-10-28T22:50:29Z</dcterms:modified>
</cp:coreProperties>
</file>